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68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6666"/>
    <a:srgbClr val="00CC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5" autoAdjust="0"/>
    <p:restoredTop sz="94660"/>
  </p:normalViewPr>
  <p:slideViewPr>
    <p:cSldViewPr>
      <p:cViewPr varScale="1">
        <p:scale>
          <a:sx n="112" d="100"/>
          <a:sy n="112" d="100"/>
        </p:scale>
        <p:origin x="792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16324" y="1315942"/>
            <a:ext cx="2719704" cy="3111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071164" y="1329072"/>
            <a:ext cx="3094990" cy="3416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418072" y="4577801"/>
            <a:ext cx="659331" cy="4433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34829" y="113411"/>
            <a:ext cx="3674341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0164" y="1895980"/>
            <a:ext cx="7163670" cy="2144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about:blank" TargetMode="External"/><Relationship Id="rId4" Type="http://schemas.openxmlformats.org/officeDocument/2006/relationships/hyperlink" Target="about:blank" TargetMode="External"/></Relationships>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D03A8-076C-44D4-9CA3-719FE178F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4827" y="1692355"/>
            <a:ext cx="3674341" cy="984885"/>
          </a:xfrm>
          <a:solidFill>
            <a:srgbClr val="008080"/>
          </a:solidFill>
        </p:spPr>
        <p:txBody>
          <a:bodyPr/>
          <a:lstStyle/>
          <a:p>
            <a:pPr algn="ctr"/>
            <a:r>
              <a:rPr lang="en-US" sz="3200" b="0" dirty="0" err="1">
                <a:latin typeface="Arial" panose="020B0604020202020204" pitchFamily="34" charset="0"/>
                <a:cs typeface="Arial" panose="020B0604020202020204" pitchFamily="34" charset="0"/>
              </a:rPr>
              <a:t>Zonta</a:t>
            </a:r>
            <a:r>
              <a:rPr lang="en-US" sz="3200" b="0" dirty="0">
                <a:latin typeface="Arial" panose="020B0604020202020204" pitchFamily="34" charset="0"/>
                <a:cs typeface="Arial" panose="020B0604020202020204" pitchFamily="34" charset="0"/>
              </a:rPr>
              <a:t> District 3</a:t>
            </a:r>
            <a:br>
              <a:rPr lang="en-US" sz="32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0" dirty="0">
                <a:latin typeface="Arial" panose="020B0604020202020204" pitchFamily="34" charset="0"/>
                <a:cs typeface="Arial" panose="020B0604020202020204" pitchFamily="34" charset="0"/>
              </a:rPr>
              <a:t>Areas 1 and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B045D-46F1-4845-9A5C-75FF5041E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7379" y="3257550"/>
            <a:ext cx="7163670" cy="1354217"/>
          </a:xfrm>
          <a:solidFill>
            <a:srgbClr val="008080"/>
          </a:solidFill>
        </p:spPr>
        <p:txBody>
          <a:bodyPr/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Fall Conference 2019</a:t>
            </a:r>
          </a:p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Beijing +25 Roundtable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43A7F16-1F6E-4758-8BAF-DD93C7CBA2B4}"/>
              </a:ext>
            </a:extLst>
          </p:cNvPr>
          <p:cNvCxnSpPr/>
          <p:nvPr/>
        </p:nvCxnSpPr>
        <p:spPr>
          <a:xfrm>
            <a:off x="1600200" y="3790950"/>
            <a:ext cx="6172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51F1421-25D9-49CC-ADAF-2B1A3F3794FC}"/>
              </a:ext>
            </a:extLst>
          </p:cNvPr>
          <p:cNvCxnSpPr/>
          <p:nvPr/>
        </p:nvCxnSpPr>
        <p:spPr>
          <a:xfrm>
            <a:off x="152400" y="113411"/>
            <a:ext cx="0" cy="489673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BAFDEB-F52E-48CE-B8C7-52D361FBFCE6}"/>
              </a:ext>
            </a:extLst>
          </p:cNvPr>
          <p:cNvCxnSpPr/>
          <p:nvPr/>
        </p:nvCxnSpPr>
        <p:spPr>
          <a:xfrm>
            <a:off x="8991600" y="113411"/>
            <a:ext cx="0" cy="443953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officeArt object">
            <a:extLst>
              <a:ext uri="{FF2B5EF4-FFF2-40B4-BE49-F238E27FC236}">
                <a16:creationId xmlns:a16="http://schemas.microsoft.com/office/drawing/2014/main" id="{87A89E05-5BD6-4227-996F-12D8051AA64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174679" y="380354"/>
            <a:ext cx="2794635" cy="130111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9B44F95-C1DC-459E-BFC2-A92222DAD8A3}"/>
              </a:ext>
            </a:extLst>
          </p:cNvPr>
          <p:cNvCxnSpPr/>
          <p:nvPr/>
        </p:nvCxnSpPr>
        <p:spPr>
          <a:xfrm>
            <a:off x="152400" y="113411"/>
            <a:ext cx="8839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C793F6B-EDBC-44CE-B028-56501DF8875A}"/>
              </a:ext>
            </a:extLst>
          </p:cNvPr>
          <p:cNvCxnSpPr/>
          <p:nvPr/>
        </p:nvCxnSpPr>
        <p:spPr>
          <a:xfrm>
            <a:off x="152400" y="5010150"/>
            <a:ext cx="8839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443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9673" y="1308176"/>
            <a:ext cx="8262620" cy="2540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9095" marR="83185" indent="-366395">
              <a:lnSpc>
                <a:spcPct val="114599"/>
              </a:lnSpc>
              <a:spcBef>
                <a:spcPts val="100"/>
              </a:spcBef>
              <a:buChar char="●"/>
              <a:tabLst>
                <a:tab pos="379095" algn="l"/>
                <a:tab pos="379730" algn="l"/>
              </a:tabLst>
            </a:pP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Emergence of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a coherent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feminist agenda with demands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reflecting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an agreed 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set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of</a:t>
            </a:r>
            <a:r>
              <a:rPr sz="1800" spc="-1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priorities</a:t>
            </a:r>
            <a:endParaRPr sz="1800">
              <a:latin typeface="Arial"/>
              <a:cs typeface="Arial"/>
            </a:endParaRPr>
          </a:p>
          <a:p>
            <a:pPr marL="379095" indent="-366395">
              <a:lnSpc>
                <a:spcPct val="100000"/>
              </a:lnSpc>
              <a:spcBef>
                <a:spcPts val="315"/>
              </a:spcBef>
              <a:buChar char="●"/>
              <a:tabLst>
                <a:tab pos="379095" algn="l"/>
                <a:tab pos="379730" algn="l"/>
              </a:tabLst>
            </a:pP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Achieving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cross-cutting</a:t>
            </a:r>
            <a:r>
              <a:rPr sz="1800" spc="-1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alliances</a:t>
            </a:r>
            <a:endParaRPr sz="1800">
              <a:latin typeface="Arial"/>
              <a:cs typeface="Arial"/>
            </a:endParaRPr>
          </a:p>
          <a:p>
            <a:pPr marL="379095" indent="-366395">
              <a:lnSpc>
                <a:spcPct val="100000"/>
              </a:lnSpc>
              <a:spcBef>
                <a:spcPts val="315"/>
              </a:spcBef>
              <a:buChar char="●"/>
              <a:tabLst>
                <a:tab pos="379095" algn="l"/>
                <a:tab pos="379730" algn="l"/>
              </a:tabLst>
            </a:pP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Galvanize activists globally who will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speak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with one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voice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against</a:t>
            </a:r>
            <a:r>
              <a:rPr sz="1800" spc="-7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suppression</a:t>
            </a:r>
            <a:endParaRPr sz="1800">
              <a:latin typeface="Arial"/>
              <a:cs typeface="Arial"/>
            </a:endParaRPr>
          </a:p>
          <a:p>
            <a:pPr marL="379095" marR="321945" indent="-366395">
              <a:lnSpc>
                <a:spcPct val="114599"/>
              </a:lnSpc>
              <a:buChar char="●"/>
              <a:tabLst>
                <a:tab pos="379095" algn="l"/>
                <a:tab pos="379730" algn="l"/>
              </a:tabLst>
            </a:pP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Help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connect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activists across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silos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working for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similar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objectives to achieve  goals</a:t>
            </a:r>
            <a:endParaRPr sz="1800">
              <a:latin typeface="Arial"/>
              <a:cs typeface="Arial"/>
            </a:endParaRPr>
          </a:p>
          <a:p>
            <a:pPr marL="379095" indent="-366395">
              <a:lnSpc>
                <a:spcPct val="100000"/>
              </a:lnSpc>
              <a:spcBef>
                <a:spcPts val="315"/>
              </a:spcBef>
              <a:buChar char="●"/>
              <a:tabLst>
                <a:tab pos="379095" algn="l"/>
                <a:tab pos="379730" algn="l"/>
              </a:tabLst>
            </a:pP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Help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create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the platforms that will address inequalities and lead to</a:t>
            </a:r>
            <a:r>
              <a:rPr sz="1800" spc="-4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action</a:t>
            </a:r>
            <a:endParaRPr sz="1800">
              <a:latin typeface="Arial"/>
              <a:cs typeface="Arial"/>
            </a:endParaRPr>
          </a:p>
          <a:p>
            <a:pPr marL="379095" indent="-366395">
              <a:lnSpc>
                <a:spcPct val="100000"/>
              </a:lnSpc>
              <a:spcBef>
                <a:spcPts val="315"/>
              </a:spcBef>
              <a:buChar char="●"/>
              <a:tabLst>
                <a:tab pos="379095" algn="l"/>
                <a:tab pos="379730" algn="l"/>
              </a:tabLst>
            </a:pP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Address inequalities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created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by </a:t>
            </a:r>
            <a:r>
              <a:rPr sz="1800" spc="-20" dirty="0">
                <a:solidFill>
                  <a:srgbClr val="595959"/>
                </a:solidFill>
                <a:latin typeface="Arial"/>
                <a:cs typeface="Arial"/>
              </a:rPr>
              <a:t>patriarchy,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colonialism, racism,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and</a:t>
            </a:r>
            <a:r>
              <a:rPr sz="1800" spc="-4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militarism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1699" y="205049"/>
            <a:ext cx="8521065" cy="812800"/>
          </a:xfrm>
          <a:prstGeom prst="rect">
            <a:avLst/>
          </a:prstGeom>
          <a:solidFill>
            <a:srgbClr val="0097A7"/>
          </a:solidFill>
        </p:spPr>
        <p:txBody>
          <a:bodyPr vert="horz" wrap="square" lIns="0" tIns="121920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60"/>
              </a:spcBef>
            </a:pPr>
            <a:r>
              <a:rPr sz="3500" spc="-325" dirty="0"/>
              <a:t>Objectives </a:t>
            </a:r>
            <a:r>
              <a:rPr sz="3500" spc="-210" dirty="0"/>
              <a:t>for </a:t>
            </a:r>
            <a:r>
              <a:rPr sz="3500" spc="-260" dirty="0"/>
              <a:t>Beijing+25/Generation</a:t>
            </a:r>
            <a:r>
              <a:rPr sz="3500" spc="-425" dirty="0"/>
              <a:t> </a:t>
            </a:r>
            <a:r>
              <a:rPr sz="3500" spc="-310" dirty="0"/>
              <a:t>Equality</a:t>
            </a:r>
            <a:endParaRPr sz="3500"/>
          </a:p>
        </p:txBody>
      </p:sp>
      <p:sp>
        <p:nvSpPr>
          <p:cNvPr id="4" name="object 4"/>
          <p:cNvSpPr/>
          <p:nvPr/>
        </p:nvSpPr>
        <p:spPr>
          <a:xfrm>
            <a:off x="311774" y="1092672"/>
            <a:ext cx="8529320" cy="116839"/>
          </a:xfrm>
          <a:custGeom>
            <a:avLst/>
            <a:gdLst/>
            <a:ahLst/>
            <a:cxnLst/>
            <a:rect l="l" t="t" r="r" b="b"/>
            <a:pathLst>
              <a:path w="8529320" h="116840">
                <a:moveTo>
                  <a:pt x="8529283" y="0"/>
                </a:moveTo>
                <a:lnTo>
                  <a:pt x="8529283" y="116699"/>
                </a:lnTo>
                <a:lnTo>
                  <a:pt x="0" y="116699"/>
                </a:lnTo>
                <a:lnTo>
                  <a:pt x="0" y="0"/>
                </a:lnTo>
                <a:lnTo>
                  <a:pt x="8529283" y="0"/>
                </a:lnTo>
                <a:close/>
              </a:path>
            </a:pathLst>
          </a:custGeom>
          <a:solidFill>
            <a:srgbClr val="FFAA3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699" y="209724"/>
            <a:ext cx="8521065" cy="808355"/>
          </a:xfrm>
          <a:prstGeom prst="rect">
            <a:avLst/>
          </a:prstGeom>
          <a:solidFill>
            <a:srgbClr val="0097A7"/>
          </a:solidFill>
        </p:spPr>
        <p:txBody>
          <a:bodyPr vert="horz" wrap="square" lIns="0" tIns="109220" rIns="0" bIns="0" rtlCol="0">
            <a:spAutoFit/>
          </a:bodyPr>
          <a:lstStyle/>
          <a:p>
            <a:pPr marL="549275">
              <a:lnSpc>
                <a:spcPct val="100000"/>
              </a:lnSpc>
              <a:spcBef>
                <a:spcPts val="860"/>
              </a:spcBef>
            </a:pPr>
            <a:r>
              <a:rPr spc="-310" dirty="0"/>
              <a:t>Building </a:t>
            </a:r>
            <a:r>
              <a:rPr spc="-315" dirty="0"/>
              <a:t>Alliances </a:t>
            </a:r>
            <a:r>
              <a:rPr spc="-520" dirty="0"/>
              <a:t>&amp; </a:t>
            </a:r>
            <a:r>
              <a:rPr spc="-325" dirty="0"/>
              <a:t>Linking </a:t>
            </a:r>
            <a:r>
              <a:rPr spc="-440" dirty="0"/>
              <a:t>Across</a:t>
            </a:r>
            <a:r>
              <a:rPr spc="-235" dirty="0"/>
              <a:t> </a:t>
            </a:r>
            <a:r>
              <a:rPr spc="-355" dirty="0"/>
              <a:t>Silos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4" y="1364002"/>
            <a:ext cx="8286115" cy="2549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1800" b="1" spc="-70" dirty="0">
                <a:solidFill>
                  <a:srgbClr val="595959"/>
                </a:solidFill>
                <a:latin typeface="Arial"/>
                <a:cs typeface="Arial"/>
              </a:rPr>
              <a:t>To </a:t>
            </a:r>
            <a:r>
              <a:rPr sz="1800" b="1" spc="-5" dirty="0">
                <a:solidFill>
                  <a:srgbClr val="595959"/>
                </a:solidFill>
                <a:latin typeface="Arial"/>
                <a:cs typeface="Arial"/>
              </a:rPr>
              <a:t>progress </a:t>
            </a:r>
            <a:r>
              <a:rPr sz="1800" b="1" dirty="0">
                <a:solidFill>
                  <a:srgbClr val="595959"/>
                </a:solidFill>
                <a:latin typeface="Arial"/>
                <a:cs typeface="Arial"/>
              </a:rPr>
              <a:t>toward </a:t>
            </a:r>
            <a:r>
              <a:rPr sz="1800" b="1" spc="-5" dirty="0">
                <a:solidFill>
                  <a:srgbClr val="595959"/>
                </a:solidFill>
                <a:latin typeface="Arial"/>
                <a:cs typeface="Arial"/>
              </a:rPr>
              <a:t>gender </a:t>
            </a:r>
            <a:r>
              <a:rPr sz="1800" b="1" spc="-20" dirty="0">
                <a:solidFill>
                  <a:srgbClr val="595959"/>
                </a:solidFill>
                <a:latin typeface="Arial"/>
                <a:cs typeface="Arial"/>
              </a:rPr>
              <a:t>equality, </a:t>
            </a:r>
            <a:r>
              <a:rPr sz="1800" b="1" spc="-5" dirty="0">
                <a:solidFill>
                  <a:srgbClr val="595959"/>
                </a:solidFill>
                <a:latin typeface="Arial"/>
                <a:cs typeface="Arial"/>
              </a:rPr>
              <a:t>we must link across silos of activism </a:t>
            </a:r>
            <a:r>
              <a:rPr sz="1800" b="1" dirty="0">
                <a:solidFill>
                  <a:srgbClr val="595959"/>
                </a:solidFill>
                <a:latin typeface="Arial"/>
                <a:cs typeface="Arial"/>
              </a:rPr>
              <a:t>to  </a:t>
            </a:r>
            <a:r>
              <a:rPr sz="1800" b="1" spc="-5" dirty="0">
                <a:solidFill>
                  <a:srgbClr val="595959"/>
                </a:solidFill>
                <a:latin typeface="Arial"/>
                <a:cs typeface="Arial"/>
              </a:rPr>
              <a:t>create </a:t>
            </a:r>
            <a:r>
              <a:rPr sz="1800" b="1" dirty="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sz="1800" b="1" spc="-5" dirty="0">
                <a:solidFill>
                  <a:srgbClr val="595959"/>
                </a:solidFill>
                <a:latin typeface="Arial"/>
                <a:cs typeface="Arial"/>
              </a:rPr>
              <a:t>common </a:t>
            </a:r>
            <a:r>
              <a:rPr sz="1800" b="1" dirty="0">
                <a:solidFill>
                  <a:srgbClr val="595959"/>
                </a:solidFill>
                <a:latin typeface="Arial"/>
                <a:cs typeface="Arial"/>
              </a:rPr>
              <a:t>framework </a:t>
            </a:r>
            <a:r>
              <a:rPr sz="1800" b="1" spc="-5" dirty="0">
                <a:solidFill>
                  <a:srgbClr val="595959"/>
                </a:solidFill>
                <a:latin typeface="Arial"/>
                <a:cs typeface="Arial"/>
              </a:rPr>
              <a:t>and build </a:t>
            </a:r>
            <a:r>
              <a:rPr sz="1800" b="1" dirty="0">
                <a:solidFill>
                  <a:srgbClr val="595959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595959"/>
                </a:solidFill>
                <a:latin typeface="Arial"/>
                <a:cs typeface="Arial"/>
              </a:rPr>
              <a:t>power of </a:t>
            </a:r>
            <a:r>
              <a:rPr sz="1800" b="1" spc="-15" dirty="0">
                <a:solidFill>
                  <a:srgbClr val="595959"/>
                </a:solidFill>
                <a:latin typeface="Arial"/>
                <a:cs typeface="Arial"/>
              </a:rPr>
              <a:t>women’s </a:t>
            </a:r>
            <a:r>
              <a:rPr sz="1800" b="1" spc="-5" dirty="0">
                <a:solidFill>
                  <a:srgbClr val="595959"/>
                </a:solidFill>
                <a:latin typeface="Arial"/>
                <a:cs typeface="Arial"/>
              </a:rPr>
              <a:t>rights  movements.</a:t>
            </a:r>
            <a:endParaRPr sz="1800">
              <a:latin typeface="Arial"/>
              <a:cs typeface="Arial"/>
            </a:endParaRPr>
          </a:p>
          <a:p>
            <a:pPr marL="469900" marR="116839" indent="-367030">
              <a:lnSpc>
                <a:spcPct val="114599"/>
              </a:lnSpc>
              <a:spcBef>
                <a:spcPts val="1575"/>
              </a:spcBef>
              <a:buChar char="●"/>
              <a:tabLst>
                <a:tab pos="469265" algn="l"/>
                <a:tab pos="469900" algn="l"/>
              </a:tabLst>
            </a:pP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Not looking to abandon our own thematic and issue-based work, but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starting 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to look for points of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convergence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to join forces around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common</a:t>
            </a:r>
            <a:r>
              <a:rPr sz="1800" spc="-4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goals</a:t>
            </a:r>
            <a:endParaRPr sz="1800">
              <a:latin typeface="Arial"/>
              <a:cs typeface="Arial"/>
            </a:endParaRPr>
          </a:p>
          <a:p>
            <a:pPr marL="469900" marR="174625" indent="-367030">
              <a:lnSpc>
                <a:spcPct val="113399"/>
              </a:lnSpc>
              <a:spcBef>
                <a:spcPts val="1025"/>
              </a:spcBef>
              <a:buChar char="●"/>
              <a:tabLst>
                <a:tab pos="469265" algn="l"/>
                <a:tab pos="469900" algn="l"/>
              </a:tabLst>
            </a:pP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Will build upon the global </a:t>
            </a:r>
            <a:r>
              <a:rPr sz="1800" spc="-10" dirty="0">
                <a:solidFill>
                  <a:srgbClr val="595959"/>
                </a:solidFill>
                <a:latin typeface="Arial"/>
                <a:cs typeface="Arial"/>
              </a:rPr>
              <a:t>women’s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rights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movement’s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strength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to ensure an  inclusive action plan with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clear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priorities and</a:t>
            </a:r>
            <a:r>
              <a:rPr sz="1800" spc="-2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demands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1774" y="1092672"/>
            <a:ext cx="8529320" cy="116839"/>
          </a:xfrm>
          <a:custGeom>
            <a:avLst/>
            <a:gdLst/>
            <a:ahLst/>
            <a:cxnLst/>
            <a:rect l="l" t="t" r="r" b="b"/>
            <a:pathLst>
              <a:path w="8529320" h="116840">
                <a:moveTo>
                  <a:pt x="8529283" y="0"/>
                </a:moveTo>
                <a:lnTo>
                  <a:pt x="8529283" y="116699"/>
                </a:lnTo>
                <a:lnTo>
                  <a:pt x="0" y="116699"/>
                </a:lnTo>
                <a:lnTo>
                  <a:pt x="0" y="0"/>
                </a:lnTo>
                <a:lnTo>
                  <a:pt x="8529283" y="0"/>
                </a:lnTo>
                <a:close/>
              </a:path>
            </a:pathLst>
          </a:custGeom>
          <a:solidFill>
            <a:srgbClr val="FFAA3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42538" y="3463968"/>
            <a:ext cx="3201035" cy="1607185"/>
          </a:xfrm>
          <a:custGeom>
            <a:avLst/>
            <a:gdLst/>
            <a:ahLst/>
            <a:cxnLst/>
            <a:rect l="l" t="t" r="r" b="b"/>
            <a:pathLst>
              <a:path w="3201034" h="1607185">
                <a:moveTo>
                  <a:pt x="0" y="0"/>
                </a:moveTo>
                <a:lnTo>
                  <a:pt x="3200993" y="0"/>
                </a:lnTo>
                <a:lnTo>
                  <a:pt x="3200993" y="1114697"/>
                </a:lnTo>
                <a:lnTo>
                  <a:pt x="1958221" y="1114697"/>
                </a:lnTo>
                <a:lnTo>
                  <a:pt x="1958221" y="1205097"/>
                </a:lnTo>
                <a:lnTo>
                  <a:pt x="2415320" y="1205097"/>
                </a:lnTo>
                <a:lnTo>
                  <a:pt x="1600496" y="1606796"/>
                </a:lnTo>
                <a:lnTo>
                  <a:pt x="785673" y="1205097"/>
                </a:lnTo>
                <a:lnTo>
                  <a:pt x="1242772" y="1205097"/>
                </a:lnTo>
                <a:lnTo>
                  <a:pt x="1242772" y="1114697"/>
                </a:lnTo>
                <a:lnTo>
                  <a:pt x="0" y="1114697"/>
                </a:lnTo>
                <a:lnTo>
                  <a:pt x="0" y="0"/>
                </a:lnTo>
                <a:close/>
              </a:path>
            </a:pathLst>
          </a:custGeom>
          <a:ln w="28574">
            <a:solidFill>
              <a:srgbClr val="EDFF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7799" y="1154172"/>
            <a:ext cx="5397500" cy="3924935"/>
          </a:xfrm>
          <a:custGeom>
            <a:avLst/>
            <a:gdLst/>
            <a:ahLst/>
            <a:cxnLst/>
            <a:rect l="l" t="t" r="r" b="b"/>
            <a:pathLst>
              <a:path w="5397500" h="3924935">
                <a:moveTo>
                  <a:pt x="0" y="0"/>
                </a:moveTo>
                <a:lnTo>
                  <a:pt x="4284091" y="0"/>
                </a:lnTo>
                <a:lnTo>
                  <a:pt x="4284091" y="1474947"/>
                </a:lnTo>
                <a:lnTo>
                  <a:pt x="4416066" y="1474947"/>
                </a:lnTo>
                <a:lnTo>
                  <a:pt x="4416066" y="586103"/>
                </a:lnTo>
                <a:lnTo>
                  <a:pt x="5397289" y="1962446"/>
                </a:lnTo>
                <a:lnTo>
                  <a:pt x="4416066" y="3338793"/>
                </a:lnTo>
                <a:lnTo>
                  <a:pt x="4416066" y="2449945"/>
                </a:lnTo>
                <a:lnTo>
                  <a:pt x="4284091" y="2449945"/>
                </a:lnTo>
                <a:lnTo>
                  <a:pt x="4284091" y="3924892"/>
                </a:lnTo>
                <a:lnTo>
                  <a:pt x="0" y="3924892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EDFF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42538" y="1109297"/>
            <a:ext cx="3201035" cy="2268855"/>
          </a:xfrm>
          <a:custGeom>
            <a:avLst/>
            <a:gdLst/>
            <a:ahLst/>
            <a:cxnLst/>
            <a:rect l="l" t="t" r="r" b="b"/>
            <a:pathLst>
              <a:path w="3201034" h="2268854">
                <a:moveTo>
                  <a:pt x="0" y="0"/>
                </a:moveTo>
                <a:lnTo>
                  <a:pt x="3200993" y="0"/>
                </a:lnTo>
                <a:lnTo>
                  <a:pt x="3200993" y="1612321"/>
                </a:lnTo>
                <a:lnTo>
                  <a:pt x="1989645" y="1612321"/>
                </a:lnTo>
                <a:lnTo>
                  <a:pt x="1989645" y="1701446"/>
                </a:lnTo>
                <a:lnTo>
                  <a:pt x="2685294" y="1701446"/>
                </a:lnTo>
                <a:lnTo>
                  <a:pt x="1600496" y="2268595"/>
                </a:lnTo>
                <a:lnTo>
                  <a:pt x="515698" y="1701446"/>
                </a:lnTo>
                <a:lnTo>
                  <a:pt x="1211347" y="1701446"/>
                </a:lnTo>
                <a:lnTo>
                  <a:pt x="1211347" y="1612321"/>
                </a:lnTo>
                <a:lnTo>
                  <a:pt x="0" y="1612321"/>
                </a:lnTo>
                <a:lnTo>
                  <a:pt x="0" y="0"/>
                </a:lnTo>
                <a:close/>
              </a:path>
            </a:pathLst>
          </a:custGeom>
          <a:ln w="28574">
            <a:solidFill>
              <a:srgbClr val="EDFF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1699" y="77274"/>
            <a:ext cx="8521065" cy="687070"/>
          </a:xfrm>
          <a:custGeom>
            <a:avLst/>
            <a:gdLst/>
            <a:ahLst/>
            <a:cxnLst/>
            <a:rect l="l" t="t" r="r" b="b"/>
            <a:pathLst>
              <a:path w="8521065" h="687070">
                <a:moveTo>
                  <a:pt x="0" y="0"/>
                </a:moveTo>
                <a:lnTo>
                  <a:pt x="8520583" y="0"/>
                </a:lnTo>
                <a:lnTo>
                  <a:pt x="8520583" y="686698"/>
                </a:lnTo>
                <a:lnTo>
                  <a:pt x="0" y="686698"/>
                </a:lnTo>
                <a:lnTo>
                  <a:pt x="0" y="0"/>
                </a:lnTo>
                <a:close/>
              </a:path>
            </a:pathLst>
          </a:custGeom>
          <a:solidFill>
            <a:srgbClr val="0097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40" dirty="0"/>
              <a:t>Roadmap </a:t>
            </a:r>
            <a:r>
              <a:rPr spc="475" dirty="0"/>
              <a:t>/</a:t>
            </a:r>
            <a:r>
              <a:rPr spc="-385" dirty="0"/>
              <a:t> </a:t>
            </a:r>
            <a:r>
              <a:rPr spc="-315" dirty="0"/>
              <a:t>Timeline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20823" y="1175210"/>
            <a:ext cx="4112895" cy="3724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595959"/>
                </a:solidFill>
                <a:latin typeface="Arial"/>
                <a:cs typeface="Arial"/>
              </a:rPr>
              <a:t>Step 1: Creation of Civil Society Advisory</a:t>
            </a:r>
            <a:r>
              <a:rPr sz="1400" b="1" spc="-1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595959"/>
                </a:solidFill>
                <a:latin typeface="Arial"/>
                <a:cs typeface="Arial"/>
              </a:rPr>
              <a:t>Group</a:t>
            </a:r>
            <a:endParaRPr sz="1400">
              <a:latin typeface="Arial"/>
              <a:cs typeface="Arial"/>
            </a:endParaRPr>
          </a:p>
          <a:p>
            <a:pPr marL="469900" marR="47625" indent="-336550">
              <a:lnSpc>
                <a:spcPts val="1650"/>
              </a:lnSpc>
              <a:spcBef>
                <a:spcPts val="1100"/>
              </a:spcBef>
              <a:buChar char="●"/>
              <a:tabLst>
                <a:tab pos="469265" algn="l"/>
                <a:tab pos="469900" algn="l"/>
              </a:tabLst>
            </a:pP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Early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July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2019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NGO CSW tasked with  organizing the Civil Society Advisory Group</a:t>
            </a:r>
            <a:r>
              <a:rPr sz="1400" spc="-15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to  the Core</a:t>
            </a:r>
            <a:r>
              <a:rPr sz="1400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Group</a:t>
            </a:r>
            <a:endParaRPr sz="1400">
              <a:latin typeface="Arial"/>
              <a:cs typeface="Arial"/>
            </a:endParaRPr>
          </a:p>
          <a:p>
            <a:pPr marL="469900" marR="74295" indent="-336550">
              <a:lnSpc>
                <a:spcPts val="1650"/>
              </a:lnSpc>
              <a:buChar char="●"/>
              <a:tabLst>
                <a:tab pos="469265" algn="l"/>
                <a:tab pos="469900" algn="l"/>
              </a:tabLst>
            </a:pP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July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2019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Because of the groundswell of  global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civil </a:t>
            </a:r>
            <a:r>
              <a:rPr sz="1400" spc="-15" dirty="0">
                <a:solidFill>
                  <a:srgbClr val="595959"/>
                </a:solidFill>
                <a:latin typeface="Arial"/>
                <a:cs typeface="Arial"/>
              </a:rPr>
              <a:t>society,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the Advisory </a:t>
            </a:r>
            <a:r>
              <a:rPr sz="1400" spc="-10" dirty="0">
                <a:solidFill>
                  <a:srgbClr val="595959"/>
                </a:solidFill>
                <a:latin typeface="Arial"/>
                <a:cs typeface="Arial"/>
              </a:rPr>
              <a:t>Working 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Group was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created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to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self-select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sz="1400" spc="-17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Advisory  Group to the Core</a:t>
            </a:r>
            <a:r>
              <a:rPr sz="1400" spc="-1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Group</a:t>
            </a:r>
            <a:endParaRPr sz="1400">
              <a:latin typeface="Arial"/>
              <a:cs typeface="Arial"/>
            </a:endParaRPr>
          </a:p>
          <a:p>
            <a:pPr marL="469900" marR="8255" indent="-336550">
              <a:lnSpc>
                <a:spcPts val="1650"/>
              </a:lnSpc>
              <a:buChar char="●"/>
              <a:tabLst>
                <a:tab pos="469265" algn="l"/>
                <a:tab pos="469900" algn="l"/>
              </a:tabLst>
            </a:pP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Early August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- 5 volunteers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from the Advisory  </a:t>
            </a:r>
            <a:r>
              <a:rPr sz="1400" spc="-10" dirty="0">
                <a:solidFill>
                  <a:srgbClr val="595959"/>
                </a:solidFill>
                <a:latin typeface="Arial"/>
                <a:cs typeface="Arial"/>
              </a:rPr>
              <a:t>Working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Group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came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together to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select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the 21 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members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of the Advisory Group out of over  130</a:t>
            </a:r>
            <a:r>
              <a:rPr sz="1400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applicants</a:t>
            </a:r>
            <a:endParaRPr sz="1400">
              <a:latin typeface="Arial"/>
              <a:cs typeface="Arial"/>
            </a:endParaRPr>
          </a:p>
          <a:p>
            <a:pPr marL="469900" marR="263525" indent="-336550">
              <a:lnSpc>
                <a:spcPts val="1650"/>
              </a:lnSpc>
              <a:buChar char="●"/>
              <a:tabLst>
                <a:tab pos="469265" algn="l"/>
                <a:tab pos="469900" algn="l"/>
              </a:tabLst>
            </a:pP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Selection group will announce the</a:t>
            </a:r>
            <a:r>
              <a:rPr sz="1400" spc="-15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Advisory  Group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members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by the end of</a:t>
            </a:r>
            <a:r>
              <a:rPr sz="1400" spc="-114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August</a:t>
            </a:r>
            <a:endParaRPr sz="1400">
              <a:latin typeface="Arial"/>
              <a:cs typeface="Arial"/>
            </a:endParaRPr>
          </a:p>
          <a:p>
            <a:pPr marL="469900" marR="5080" indent="-336550">
              <a:lnSpc>
                <a:spcPts val="1650"/>
              </a:lnSpc>
              <a:buChar char="●"/>
              <a:tabLst>
                <a:tab pos="469265" algn="l"/>
                <a:tab pos="469900" algn="l"/>
              </a:tabLst>
            </a:pP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Advisory </a:t>
            </a:r>
            <a:r>
              <a:rPr sz="1400" spc="-10" dirty="0">
                <a:solidFill>
                  <a:srgbClr val="595959"/>
                </a:solidFill>
                <a:latin typeface="Arial"/>
                <a:cs typeface="Arial"/>
              </a:rPr>
              <a:t>Working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Group will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continue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to grow  and will be the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consulting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body to the</a:t>
            </a:r>
            <a:r>
              <a:rPr sz="1400" spc="-15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Advisory  Group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07349" y="900673"/>
            <a:ext cx="8529320" cy="116839"/>
          </a:xfrm>
          <a:custGeom>
            <a:avLst/>
            <a:gdLst/>
            <a:ahLst/>
            <a:cxnLst/>
            <a:rect l="l" t="t" r="r" b="b"/>
            <a:pathLst>
              <a:path w="8529320" h="116840">
                <a:moveTo>
                  <a:pt x="8529283" y="0"/>
                </a:moveTo>
                <a:lnTo>
                  <a:pt x="8529283" y="116699"/>
                </a:lnTo>
                <a:lnTo>
                  <a:pt x="0" y="116699"/>
                </a:lnTo>
                <a:lnTo>
                  <a:pt x="0" y="0"/>
                </a:lnTo>
                <a:lnTo>
                  <a:pt x="8529283" y="0"/>
                </a:lnTo>
                <a:close/>
              </a:path>
            </a:pathLst>
          </a:custGeom>
          <a:solidFill>
            <a:srgbClr val="FFAA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718109" y="1175210"/>
            <a:ext cx="2842895" cy="149606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279400">
              <a:lnSpc>
                <a:spcPts val="1650"/>
              </a:lnSpc>
              <a:spcBef>
                <a:spcPts val="180"/>
              </a:spcBef>
            </a:pPr>
            <a:r>
              <a:rPr sz="1400" b="1" spc="-5" dirty="0">
                <a:solidFill>
                  <a:srgbClr val="424242"/>
                </a:solidFill>
                <a:latin typeface="Arial"/>
                <a:cs typeface="Arial"/>
              </a:rPr>
              <a:t>Step 2: Forum Planning  </a:t>
            </a:r>
            <a:r>
              <a:rPr sz="1400" spc="-5" dirty="0">
                <a:solidFill>
                  <a:srgbClr val="424242"/>
                </a:solidFill>
                <a:latin typeface="Arial"/>
                <a:cs typeface="Arial"/>
              </a:rPr>
              <a:t>Advisory Group ensures that the  planning for the </a:t>
            </a:r>
            <a:r>
              <a:rPr sz="1400" dirty="0">
                <a:solidFill>
                  <a:srgbClr val="424242"/>
                </a:solidFill>
                <a:latin typeface="Arial"/>
                <a:cs typeface="Arial"/>
              </a:rPr>
              <a:t>Mexico &amp; </a:t>
            </a:r>
            <a:r>
              <a:rPr sz="1400" spc="-5" dirty="0">
                <a:solidFill>
                  <a:srgbClr val="424242"/>
                </a:solidFill>
                <a:latin typeface="Arial"/>
                <a:cs typeface="Arial"/>
              </a:rPr>
              <a:t>Paris  </a:t>
            </a:r>
            <a:r>
              <a:rPr sz="1400" dirty="0">
                <a:solidFill>
                  <a:srgbClr val="424242"/>
                </a:solidFill>
                <a:latin typeface="Arial"/>
                <a:cs typeface="Arial"/>
              </a:rPr>
              <a:t>meetings reflects </a:t>
            </a:r>
            <a:r>
              <a:rPr sz="1400" spc="-5" dirty="0">
                <a:solidFill>
                  <a:srgbClr val="424242"/>
                </a:solidFill>
                <a:latin typeface="Arial"/>
                <a:cs typeface="Arial"/>
              </a:rPr>
              <a:t>the priorities/  demands of the Feminist</a:t>
            </a:r>
            <a:r>
              <a:rPr sz="1400" spc="-4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424242"/>
                </a:solidFill>
                <a:latin typeface="Arial"/>
                <a:cs typeface="Arial"/>
              </a:rPr>
              <a:t>and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650"/>
              </a:lnSpc>
            </a:pPr>
            <a:r>
              <a:rPr sz="1400" spc="-15" dirty="0">
                <a:solidFill>
                  <a:srgbClr val="424242"/>
                </a:solidFill>
                <a:latin typeface="Arial"/>
                <a:cs typeface="Arial"/>
              </a:rPr>
              <a:t>Women’s </a:t>
            </a:r>
            <a:r>
              <a:rPr sz="1400" dirty="0">
                <a:solidFill>
                  <a:srgbClr val="424242"/>
                </a:solidFill>
                <a:latin typeface="Arial"/>
                <a:cs typeface="Arial"/>
              </a:rPr>
              <a:t>Movement </a:t>
            </a:r>
            <a:r>
              <a:rPr sz="1400" spc="-5" dirty="0">
                <a:solidFill>
                  <a:srgbClr val="424242"/>
                </a:solidFill>
                <a:latin typeface="Arial"/>
                <a:cs typeface="Arial"/>
              </a:rPr>
              <a:t>Plan and other  working</a:t>
            </a:r>
            <a:r>
              <a:rPr sz="1400" spc="-1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424242"/>
                </a:solidFill>
                <a:latin typeface="Arial"/>
                <a:cs typeface="Arial"/>
              </a:rPr>
              <a:t>groups.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79441" y="3529881"/>
            <a:ext cx="2966720" cy="86741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242570">
              <a:lnSpc>
                <a:spcPts val="1650"/>
              </a:lnSpc>
              <a:spcBef>
                <a:spcPts val="180"/>
              </a:spcBef>
            </a:pPr>
            <a:r>
              <a:rPr sz="1400" b="1" spc="-5" dirty="0">
                <a:solidFill>
                  <a:srgbClr val="424242"/>
                </a:solidFill>
                <a:latin typeface="Arial"/>
                <a:cs typeface="Arial"/>
              </a:rPr>
              <a:t>Step 3: 64th Commission on </a:t>
            </a:r>
            <a:r>
              <a:rPr sz="1400" b="1" dirty="0">
                <a:solidFill>
                  <a:srgbClr val="424242"/>
                </a:solidFill>
                <a:latin typeface="Arial"/>
                <a:cs typeface="Arial"/>
              </a:rPr>
              <a:t>the  </a:t>
            </a:r>
            <a:r>
              <a:rPr sz="1400" b="1" spc="-5" dirty="0">
                <a:solidFill>
                  <a:srgbClr val="424242"/>
                </a:solidFill>
                <a:latin typeface="Arial"/>
                <a:cs typeface="Arial"/>
              </a:rPr>
              <a:t>Status of</a:t>
            </a:r>
            <a:r>
              <a:rPr sz="1400" b="1" spc="-15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424242"/>
                </a:solidFill>
                <a:latin typeface="Arial"/>
                <a:cs typeface="Arial"/>
              </a:rPr>
              <a:t>Women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650"/>
              </a:lnSpc>
            </a:pPr>
            <a:r>
              <a:rPr sz="1400" spc="-5" dirty="0">
                <a:solidFill>
                  <a:srgbClr val="424242"/>
                </a:solidFill>
                <a:latin typeface="Arial"/>
                <a:cs typeface="Arial"/>
              </a:rPr>
              <a:t>The Advisory Group </a:t>
            </a:r>
            <a:r>
              <a:rPr sz="1400" dirty="0">
                <a:solidFill>
                  <a:srgbClr val="424242"/>
                </a:solidFill>
                <a:latin typeface="Arial"/>
                <a:cs typeface="Arial"/>
              </a:rPr>
              <a:t>supports </a:t>
            </a:r>
            <a:r>
              <a:rPr sz="1400" spc="-5" dirty="0">
                <a:solidFill>
                  <a:srgbClr val="424242"/>
                </a:solidFill>
                <a:latin typeface="Arial"/>
                <a:cs typeface="Arial"/>
              </a:rPr>
              <a:t>the  thematic and diverse working</a:t>
            </a:r>
            <a:r>
              <a:rPr sz="1400" spc="-8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424242"/>
                </a:solidFill>
                <a:latin typeface="Arial"/>
                <a:cs typeface="Arial"/>
              </a:rPr>
              <a:t>groups.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3298" y="1284322"/>
            <a:ext cx="4029075" cy="3416935"/>
          </a:xfrm>
          <a:custGeom>
            <a:avLst/>
            <a:gdLst/>
            <a:ahLst/>
            <a:cxnLst/>
            <a:rect l="l" t="t" r="r" b="b"/>
            <a:pathLst>
              <a:path w="4029075" h="3416935">
                <a:moveTo>
                  <a:pt x="0" y="0"/>
                </a:moveTo>
                <a:lnTo>
                  <a:pt x="2935944" y="0"/>
                </a:lnTo>
                <a:lnTo>
                  <a:pt x="2935944" y="1258272"/>
                </a:lnTo>
                <a:lnTo>
                  <a:pt x="3234043" y="1258272"/>
                </a:lnTo>
                <a:lnTo>
                  <a:pt x="3234043" y="518743"/>
                </a:lnTo>
                <a:lnTo>
                  <a:pt x="4028691" y="1708196"/>
                </a:lnTo>
                <a:lnTo>
                  <a:pt x="3234043" y="2897644"/>
                </a:lnTo>
                <a:lnTo>
                  <a:pt x="3234043" y="2158120"/>
                </a:lnTo>
                <a:lnTo>
                  <a:pt x="2935944" y="2158120"/>
                </a:lnTo>
                <a:lnTo>
                  <a:pt x="2935944" y="3416393"/>
                </a:lnTo>
                <a:lnTo>
                  <a:pt x="0" y="3416393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EDFF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08330">
              <a:lnSpc>
                <a:spcPct val="116100"/>
              </a:lnSpc>
              <a:spcBef>
                <a:spcPts val="100"/>
              </a:spcBef>
            </a:pPr>
            <a:r>
              <a:rPr spc="-5" dirty="0"/>
              <a:t>Step 4: </a:t>
            </a:r>
            <a:r>
              <a:rPr dirty="0"/>
              <a:t>Mexico </a:t>
            </a:r>
            <a:r>
              <a:rPr spc="-5" dirty="0"/>
              <a:t>and</a:t>
            </a:r>
            <a:r>
              <a:rPr spc="-95" dirty="0"/>
              <a:t> </a:t>
            </a:r>
            <a:r>
              <a:rPr spc="-5" dirty="0"/>
              <a:t>Paris  Forums</a:t>
            </a:r>
          </a:p>
          <a:p>
            <a:pPr marL="469900" indent="-336550">
              <a:lnSpc>
                <a:spcPct val="100000"/>
              </a:lnSpc>
              <a:spcBef>
                <a:spcPts val="270"/>
              </a:spcBef>
              <a:buChar char="●"/>
              <a:tabLst>
                <a:tab pos="469265" algn="l"/>
                <a:tab pos="469900" algn="l"/>
              </a:tabLst>
            </a:pPr>
            <a:r>
              <a:rPr b="0" dirty="0">
                <a:latin typeface="Arial"/>
                <a:cs typeface="Arial"/>
              </a:rPr>
              <a:t>Mexico: </a:t>
            </a:r>
            <a:r>
              <a:rPr b="0" spc="-5" dirty="0">
                <a:latin typeface="Arial"/>
                <a:cs typeface="Arial"/>
              </a:rPr>
              <a:t>7-8 </a:t>
            </a:r>
            <a:r>
              <a:rPr b="0" dirty="0">
                <a:latin typeface="Arial"/>
                <a:cs typeface="Arial"/>
              </a:rPr>
              <a:t>May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2020</a:t>
            </a:r>
          </a:p>
          <a:p>
            <a:pPr marL="469900" indent="-336550">
              <a:lnSpc>
                <a:spcPct val="100000"/>
              </a:lnSpc>
              <a:spcBef>
                <a:spcPts val="270"/>
              </a:spcBef>
              <a:buChar char="●"/>
              <a:tabLst>
                <a:tab pos="469265" algn="l"/>
                <a:tab pos="469900" algn="l"/>
              </a:tabLst>
            </a:pPr>
            <a:r>
              <a:rPr b="0" spc="-5" dirty="0">
                <a:latin typeface="Arial"/>
                <a:cs typeface="Arial"/>
              </a:rPr>
              <a:t>Paris: 7-10 </a:t>
            </a:r>
            <a:r>
              <a:rPr b="0" dirty="0">
                <a:latin typeface="Arial"/>
                <a:cs typeface="Arial"/>
              </a:rPr>
              <a:t>July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2020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ts val="1650"/>
              </a:lnSpc>
            </a:pPr>
            <a:r>
              <a:rPr b="0" spc="-5" dirty="0">
                <a:latin typeface="Arial"/>
                <a:cs typeface="Arial"/>
              </a:rPr>
              <a:t>The Civil Society Advisory Group  ensures that the programs and  financing of the </a:t>
            </a:r>
            <a:r>
              <a:rPr b="0" dirty="0">
                <a:latin typeface="Arial"/>
                <a:cs typeface="Arial"/>
              </a:rPr>
              <a:t>Mexico </a:t>
            </a:r>
            <a:r>
              <a:rPr b="0" spc="-5" dirty="0">
                <a:latin typeface="Arial"/>
                <a:cs typeface="Arial"/>
              </a:rPr>
              <a:t>and Paris  </a:t>
            </a:r>
            <a:r>
              <a:rPr b="0" dirty="0">
                <a:latin typeface="Arial"/>
                <a:cs typeface="Arial"/>
              </a:rPr>
              <a:t>meetings reflect </a:t>
            </a:r>
            <a:r>
              <a:rPr b="0" spc="-5" dirty="0">
                <a:latin typeface="Arial"/>
                <a:cs typeface="Arial"/>
              </a:rPr>
              <a:t>the priorities of  the Feminist and </a:t>
            </a:r>
            <a:r>
              <a:rPr b="0" spc="-15" dirty="0">
                <a:latin typeface="Arial"/>
                <a:cs typeface="Arial"/>
              </a:rPr>
              <a:t>Women’s  </a:t>
            </a:r>
            <a:r>
              <a:rPr b="0" dirty="0">
                <a:latin typeface="Arial"/>
                <a:cs typeface="Arial"/>
              </a:rPr>
              <a:t>Movement </a:t>
            </a:r>
            <a:r>
              <a:rPr b="0" spc="-5" dirty="0">
                <a:latin typeface="Arial"/>
                <a:cs typeface="Arial"/>
              </a:rPr>
              <a:t>Action Plan,  emphasizing the presence of focal  points </a:t>
            </a:r>
            <a:r>
              <a:rPr b="0" dirty="0">
                <a:latin typeface="Arial"/>
                <a:cs typeface="Arial"/>
              </a:rPr>
              <a:t>representing marginalized  </a:t>
            </a:r>
            <a:r>
              <a:rPr b="0" spc="-5" dirty="0">
                <a:latin typeface="Arial"/>
                <a:cs typeface="Arial"/>
              </a:rPr>
              <a:t>or </a:t>
            </a:r>
            <a:r>
              <a:rPr b="0" dirty="0">
                <a:latin typeface="Arial"/>
                <a:cs typeface="Arial"/>
              </a:rPr>
              <a:t>vulnerable</a:t>
            </a:r>
            <a:r>
              <a:rPr b="0" spc="-2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communities.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1699" y="242824"/>
            <a:ext cx="8521065" cy="775335"/>
          </a:xfrm>
          <a:prstGeom prst="rect">
            <a:avLst/>
          </a:prstGeom>
          <a:solidFill>
            <a:srgbClr val="0097A7"/>
          </a:solidFill>
        </p:spPr>
        <p:txBody>
          <a:bodyPr vert="horz" wrap="square" lIns="0" tIns="92710" rIns="0" bIns="0" rtlCol="0">
            <a:spAutoFit/>
          </a:bodyPr>
          <a:lstStyle/>
          <a:p>
            <a:pPr marL="1812289">
              <a:lnSpc>
                <a:spcPct val="100000"/>
              </a:lnSpc>
              <a:spcBef>
                <a:spcPts val="730"/>
              </a:spcBef>
            </a:pPr>
            <a:r>
              <a:rPr spc="-440" dirty="0"/>
              <a:t>Roadmap </a:t>
            </a:r>
            <a:r>
              <a:rPr spc="475" dirty="0"/>
              <a:t>/ </a:t>
            </a:r>
            <a:r>
              <a:rPr spc="-315" dirty="0"/>
              <a:t>Timeline</a:t>
            </a:r>
            <a:r>
              <a:rPr spc="-360" dirty="0"/>
              <a:t> </a:t>
            </a:r>
            <a:r>
              <a:rPr spc="-315" dirty="0"/>
              <a:t>cont’d</a:t>
            </a:r>
          </a:p>
        </p:txBody>
      </p:sp>
      <p:sp>
        <p:nvSpPr>
          <p:cNvPr id="5" name="object 5"/>
          <p:cNvSpPr/>
          <p:nvPr/>
        </p:nvSpPr>
        <p:spPr>
          <a:xfrm>
            <a:off x="311774" y="1092672"/>
            <a:ext cx="8529320" cy="116839"/>
          </a:xfrm>
          <a:custGeom>
            <a:avLst/>
            <a:gdLst/>
            <a:ahLst/>
            <a:cxnLst/>
            <a:rect l="l" t="t" r="r" b="b"/>
            <a:pathLst>
              <a:path w="8529320" h="116840">
                <a:moveTo>
                  <a:pt x="8529283" y="0"/>
                </a:moveTo>
                <a:lnTo>
                  <a:pt x="8529283" y="116699"/>
                </a:lnTo>
                <a:lnTo>
                  <a:pt x="0" y="116699"/>
                </a:lnTo>
                <a:lnTo>
                  <a:pt x="0" y="0"/>
                </a:lnTo>
                <a:lnTo>
                  <a:pt x="8529283" y="0"/>
                </a:lnTo>
                <a:close/>
              </a:path>
            </a:pathLst>
          </a:custGeom>
          <a:solidFill>
            <a:srgbClr val="FFAA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071164" y="1329072"/>
            <a:ext cx="3094990" cy="3416935"/>
          </a:xfrm>
          <a:prstGeom prst="rect">
            <a:avLst/>
          </a:prstGeom>
          <a:ln w="38099">
            <a:solidFill>
              <a:srgbClr val="EDFF41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85725" marR="106045">
              <a:lnSpc>
                <a:spcPct val="116100"/>
              </a:lnSpc>
              <a:spcBef>
                <a:spcPts val="345"/>
              </a:spcBef>
            </a:pPr>
            <a:r>
              <a:rPr sz="1400" b="1" spc="-5" dirty="0">
                <a:solidFill>
                  <a:srgbClr val="595959"/>
                </a:solidFill>
                <a:latin typeface="Arial"/>
                <a:cs typeface="Arial"/>
              </a:rPr>
              <a:t>Step 5: 2020 General Assembly 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Governments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must make  commitments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to finance and  implement the Feminist and  </a:t>
            </a:r>
            <a:r>
              <a:rPr sz="1400" spc="-15" dirty="0">
                <a:solidFill>
                  <a:srgbClr val="595959"/>
                </a:solidFill>
                <a:latin typeface="Arial"/>
                <a:cs typeface="Arial"/>
              </a:rPr>
              <a:t>Women’s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Movement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Action Plan</a:t>
            </a:r>
            <a:r>
              <a:rPr sz="1400" spc="-14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and  those of other working groups. The  overall percentage of gender  equality funding that goes to  </a:t>
            </a:r>
            <a:r>
              <a:rPr sz="1400" spc="-10" dirty="0">
                <a:solidFill>
                  <a:srgbClr val="595959"/>
                </a:solidFill>
                <a:latin typeface="Arial"/>
                <a:cs typeface="Arial"/>
              </a:rPr>
              <a:t>women’s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rights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organizations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must  show a significant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increase, from the 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current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1% as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a result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of the  Beijing+25</a:t>
            </a:r>
            <a:r>
              <a:rPr sz="1400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process.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5248" y="1081101"/>
            <a:ext cx="6165215" cy="1663700"/>
          </a:xfrm>
          <a:prstGeom prst="rect">
            <a:avLst/>
          </a:prstGeom>
        </p:spPr>
        <p:txBody>
          <a:bodyPr vert="horz" wrap="square" lIns="0" tIns="147955" rIns="0" bIns="0" rtlCol="0">
            <a:spAutoFit/>
          </a:bodyPr>
          <a:lstStyle/>
          <a:p>
            <a:pPr marL="379095" indent="-366395">
              <a:lnSpc>
                <a:spcPct val="100000"/>
              </a:lnSpc>
              <a:spcBef>
                <a:spcPts val="1165"/>
              </a:spcBef>
              <a:buClr>
                <a:srgbClr val="595959"/>
              </a:buClr>
              <a:buChar char="●"/>
              <a:tabLst>
                <a:tab pos="379095" algn="l"/>
                <a:tab pos="379730" algn="l"/>
              </a:tabLst>
            </a:pPr>
            <a:r>
              <a:rPr sz="1800" u="heavy" spc="-1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2"/>
              </a:rPr>
              <a:t>https://www.ngocsw.org/beijing-25</a:t>
            </a:r>
            <a:endParaRPr sz="1800" dirty="0">
              <a:latin typeface="Arial"/>
              <a:cs typeface="Arial"/>
            </a:endParaRPr>
          </a:p>
          <a:p>
            <a:pPr marL="379095" indent="-366395">
              <a:lnSpc>
                <a:spcPct val="100000"/>
              </a:lnSpc>
              <a:spcBef>
                <a:spcPts val="1065"/>
              </a:spcBef>
              <a:buClr>
                <a:srgbClr val="595959"/>
              </a:buClr>
              <a:buChar char="●"/>
              <a:tabLst>
                <a:tab pos="379095" algn="l"/>
                <a:tab pos="379730" algn="l"/>
              </a:tabLst>
            </a:pPr>
            <a:r>
              <a:rPr sz="1800" u="heavy" spc="-10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3"/>
              </a:rPr>
              <a:t>https://www.unwomen.org/en/get-involved/beijing-plus-25</a:t>
            </a:r>
            <a:endParaRPr sz="1800" dirty="0">
              <a:latin typeface="Arial"/>
              <a:cs typeface="Arial"/>
            </a:endParaRPr>
          </a:p>
          <a:p>
            <a:pPr marL="379095" indent="-366395">
              <a:lnSpc>
                <a:spcPct val="100000"/>
              </a:lnSpc>
              <a:spcBef>
                <a:spcPts val="1065"/>
              </a:spcBef>
              <a:buClr>
                <a:srgbClr val="595959"/>
              </a:buClr>
              <a:buChar char="●"/>
              <a:tabLst>
                <a:tab pos="379095" algn="l"/>
                <a:tab pos="379730" algn="l"/>
              </a:tabLst>
            </a:pPr>
            <a:r>
              <a:rPr sz="1800" u="heavy" spc="-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4"/>
              </a:rPr>
              <a:t>Beijing Platform for Action</a:t>
            </a:r>
            <a:r>
              <a:rPr sz="1800" u="heavy" spc="-130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800" u="heavy" spc="-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4"/>
              </a:rPr>
              <a:t>document</a:t>
            </a:r>
            <a:endParaRPr sz="1800" dirty="0">
              <a:latin typeface="Arial"/>
              <a:cs typeface="Arial"/>
            </a:endParaRPr>
          </a:p>
          <a:p>
            <a:pPr marL="379095" indent="-366395">
              <a:lnSpc>
                <a:spcPct val="100000"/>
              </a:lnSpc>
              <a:spcBef>
                <a:spcPts val="1065"/>
              </a:spcBef>
              <a:buClr>
                <a:srgbClr val="595959"/>
              </a:buClr>
              <a:buChar char="●"/>
              <a:tabLst>
                <a:tab pos="379095" algn="l"/>
                <a:tab pos="379730" algn="l"/>
              </a:tabLst>
            </a:pPr>
            <a:r>
              <a:rPr sz="1800" u="heavy" spc="-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5"/>
              </a:rPr>
              <a:t>Feminist and </a:t>
            </a:r>
            <a:r>
              <a:rPr sz="1800" u="heavy" spc="-1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5"/>
              </a:rPr>
              <a:t>Women’s </a:t>
            </a:r>
            <a:r>
              <a:rPr sz="1800" u="heavy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5"/>
              </a:rPr>
              <a:t>Movement </a:t>
            </a:r>
            <a:r>
              <a:rPr sz="1800" u="heavy" spc="-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5"/>
              </a:rPr>
              <a:t>Action</a:t>
            </a:r>
            <a:r>
              <a:rPr sz="1800" u="heavy" spc="-120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800" u="heavy" spc="-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5"/>
              </a:rPr>
              <a:t>Plan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1699" y="205049"/>
            <a:ext cx="8521065" cy="812800"/>
          </a:xfrm>
          <a:prstGeom prst="rect">
            <a:avLst/>
          </a:prstGeom>
          <a:solidFill>
            <a:srgbClr val="0097A7"/>
          </a:solidFill>
        </p:spPr>
        <p:txBody>
          <a:bodyPr vert="horz" wrap="square" lIns="0" tIns="111760" rIns="0" bIns="0" rtlCol="0">
            <a:spAutoFit/>
          </a:bodyPr>
          <a:lstStyle/>
          <a:p>
            <a:pPr marL="2164080">
              <a:lnSpc>
                <a:spcPct val="100000"/>
              </a:lnSpc>
              <a:spcBef>
                <a:spcPts val="880"/>
              </a:spcBef>
            </a:pPr>
            <a:r>
              <a:rPr spc="-415" dirty="0"/>
              <a:t>For </a:t>
            </a:r>
            <a:r>
              <a:rPr spc="-370" dirty="0"/>
              <a:t>more</a:t>
            </a:r>
            <a:r>
              <a:rPr spc="-390" dirty="0"/>
              <a:t> </a:t>
            </a:r>
            <a:r>
              <a:rPr spc="-250" dirty="0"/>
              <a:t>information...</a:t>
            </a:r>
          </a:p>
        </p:txBody>
      </p:sp>
      <p:sp>
        <p:nvSpPr>
          <p:cNvPr id="4" name="object 4"/>
          <p:cNvSpPr/>
          <p:nvPr/>
        </p:nvSpPr>
        <p:spPr>
          <a:xfrm>
            <a:off x="311774" y="1092672"/>
            <a:ext cx="8529320" cy="116839"/>
          </a:xfrm>
          <a:custGeom>
            <a:avLst/>
            <a:gdLst/>
            <a:ahLst/>
            <a:cxnLst/>
            <a:rect l="l" t="t" r="r" b="b"/>
            <a:pathLst>
              <a:path w="8529320" h="116840">
                <a:moveTo>
                  <a:pt x="8529283" y="0"/>
                </a:moveTo>
                <a:lnTo>
                  <a:pt x="8529283" y="116699"/>
                </a:lnTo>
                <a:lnTo>
                  <a:pt x="0" y="116699"/>
                </a:lnTo>
                <a:lnTo>
                  <a:pt x="0" y="0"/>
                </a:lnTo>
                <a:lnTo>
                  <a:pt x="8529283" y="0"/>
                </a:lnTo>
                <a:close/>
              </a:path>
            </a:pathLst>
          </a:custGeom>
          <a:solidFill>
            <a:srgbClr val="FFAA3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506C4-FC78-4474-A3FE-35A4A86F2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209550"/>
            <a:ext cx="4267200" cy="574040"/>
          </a:xfrm>
          <a:solidFill>
            <a:srgbClr val="008080"/>
          </a:solidFill>
        </p:spPr>
        <p:txBody>
          <a:bodyPr/>
          <a:lstStyle/>
          <a:p>
            <a:r>
              <a:rPr lang="en-US" dirty="0"/>
              <a:t>What is Beijing +25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71894-A162-487E-B871-EB98C7A12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986700"/>
            <a:ext cx="8077200" cy="350865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sz="17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Anniversary of the 4th World Conference on Women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2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  --	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1975 	– 	Mexico City, Mexico –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Helvi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Sipila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ZI President, presided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</a:t>
            </a:r>
            <a:r>
              <a:rPr lang="en-US" sz="12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	1980 	-  	Copenhagen, Denmark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3</a:t>
            </a:r>
            <a:r>
              <a:rPr lang="en-US" sz="12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	1985	-	Nairobi, Kenya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4</a:t>
            </a:r>
            <a:r>
              <a:rPr lang="en-US" sz="12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 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	1995	-	Beijing, China</a:t>
            </a: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Beijing Declaration for Action, known as Agenda for Women’s Empowerment was created at the Beijing conference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Critical Areas for Action were identified to ensure equality and opportunity for women, girls and boys around the world.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conducted reviews at 5 year intervals</a:t>
            </a: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claration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/>
              <a:t>and Platform for Action</a:t>
            </a:r>
            <a:r>
              <a:rPr lang="en-US" dirty="0"/>
              <a:t>, was created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8F519BB-B560-445F-812C-37190C4AA9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748630"/>
              </p:ext>
            </p:extLst>
          </p:nvPr>
        </p:nvGraphicFramePr>
        <p:xfrm>
          <a:off x="533400" y="3341460"/>
          <a:ext cx="7772400" cy="1630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1488044484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68296556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6110069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Women and poverty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Education and training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Women and health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206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Violence against women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Women and armed conflict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Women and the economy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639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Women in power and decision making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Institutional mechanisms for the advancement of women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Human rights of women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248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Women and the media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Women and the environment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The girl child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231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204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043C7-CB92-4AB8-952D-E5B78DB09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8114" y="146068"/>
            <a:ext cx="2827770" cy="574040"/>
          </a:xfrm>
          <a:solidFill>
            <a:srgbClr val="009999"/>
          </a:solidFill>
        </p:spPr>
        <p:txBody>
          <a:bodyPr/>
          <a:lstStyle/>
          <a:p>
            <a:r>
              <a:rPr lang="en-US" dirty="0"/>
              <a:t> Beijing +25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CBF6D-8743-4046-862C-80317ABF0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164" y="720108"/>
            <a:ext cx="7163670" cy="432426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August 2019 the G7 met in Biarritz, France and developed the Biarritz Partnership for Gender Equality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(The Group of Seven [G7] is an international intergovernmental economic organization consisting of the seven largest IMF-described advanced economies in the world: Canada, France, Germany, Italy, Japan, the United Kingdom and the United States.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Biarritz Partnership kicked off Beijing +25 on Sept. 23</a:t>
            </a:r>
            <a:r>
              <a:rPr lang="en-US" sz="17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the United Nations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Representatives from Mexico, France, Sweden and Melinda Gates were among the speakers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2019-2020 Activities with Civil Society and UN entities will culminate at the 2020 General Assembly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CSW 64, chaired by Armenia, will focus on a review and appraisal of implementation of the Beijing Declaration and Platform for Action. – March 9</a:t>
            </a:r>
            <a:r>
              <a:rPr lang="en-US" sz="17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</a:t>
            </a:r>
            <a:r>
              <a:rPr lang="en-US" sz="17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NGO-CSW will focus on specific areas of Beijing +25 for this year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meetings 3</a:t>
            </a:r>
            <a:r>
              <a:rPr lang="en-US" sz="12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Thursday of each month</a:t>
            </a:r>
            <a:endParaRPr lang="en-US" sz="1700" baseline="30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engagement of civil society and other stakeholders will be further highlighted in the </a:t>
            </a:r>
            <a:r>
              <a:rPr lang="en-US" sz="1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Generation Equality Forum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convened by UN Women and co-chaired by France and Mexico</a:t>
            </a:r>
          </a:p>
        </p:txBody>
      </p:sp>
    </p:spTree>
    <p:extLst>
      <p:ext uri="{BB962C8B-B14F-4D97-AF65-F5344CB8AC3E}">
        <p14:creationId xmlns:p14="http://schemas.microsoft.com/office/powerpoint/2010/main" val="4261106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1848" y="148949"/>
            <a:ext cx="7920355" cy="2969260"/>
          </a:xfrm>
          <a:custGeom>
            <a:avLst/>
            <a:gdLst/>
            <a:ahLst/>
            <a:cxnLst/>
            <a:rect l="l" t="t" r="r" b="b"/>
            <a:pathLst>
              <a:path w="7920355" h="2969260">
                <a:moveTo>
                  <a:pt x="7644059" y="2969094"/>
                </a:moveTo>
                <a:lnTo>
                  <a:pt x="255639" y="2969094"/>
                </a:lnTo>
                <a:lnTo>
                  <a:pt x="0" y="2713444"/>
                </a:lnTo>
                <a:lnTo>
                  <a:pt x="0" y="276214"/>
                </a:lnTo>
                <a:lnTo>
                  <a:pt x="276214" y="0"/>
                </a:lnTo>
                <a:lnTo>
                  <a:pt x="7664634" y="0"/>
                </a:lnTo>
                <a:lnTo>
                  <a:pt x="7920284" y="255639"/>
                </a:lnTo>
                <a:lnTo>
                  <a:pt x="7920284" y="2692869"/>
                </a:lnTo>
                <a:lnTo>
                  <a:pt x="7644059" y="2969094"/>
                </a:lnTo>
                <a:close/>
              </a:path>
            </a:pathLst>
          </a:custGeom>
          <a:solidFill>
            <a:srgbClr val="0097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939611" y="3270546"/>
            <a:ext cx="1759346" cy="1723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11797" y="205983"/>
            <a:ext cx="7920355" cy="1212511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Global Civil Society Lead Initiatives: Beijing +25</a:t>
            </a:r>
          </a:p>
        </p:txBody>
      </p:sp>
      <p:sp>
        <p:nvSpPr>
          <p:cNvPr id="5" name="object 5"/>
          <p:cNvSpPr/>
          <p:nvPr/>
        </p:nvSpPr>
        <p:spPr>
          <a:xfrm>
            <a:off x="140374" y="148949"/>
            <a:ext cx="220979" cy="4845685"/>
          </a:xfrm>
          <a:custGeom>
            <a:avLst/>
            <a:gdLst/>
            <a:ahLst/>
            <a:cxnLst/>
            <a:rect l="l" t="t" r="r" b="b"/>
            <a:pathLst>
              <a:path w="220979" h="4845685">
                <a:moveTo>
                  <a:pt x="0" y="0"/>
                </a:moveTo>
                <a:lnTo>
                  <a:pt x="220799" y="0"/>
                </a:lnTo>
                <a:lnTo>
                  <a:pt x="220799" y="4845590"/>
                </a:lnTo>
                <a:lnTo>
                  <a:pt x="0" y="4845590"/>
                </a:lnTo>
                <a:lnTo>
                  <a:pt x="0" y="0"/>
                </a:lnTo>
                <a:close/>
              </a:path>
            </a:pathLst>
          </a:custGeom>
          <a:solidFill>
            <a:srgbClr val="FFAA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782807" y="148949"/>
            <a:ext cx="220979" cy="4845685"/>
          </a:xfrm>
          <a:custGeom>
            <a:avLst/>
            <a:gdLst/>
            <a:ahLst/>
            <a:cxnLst/>
            <a:rect l="l" t="t" r="r" b="b"/>
            <a:pathLst>
              <a:path w="220979" h="4845685">
                <a:moveTo>
                  <a:pt x="0" y="0"/>
                </a:moveTo>
                <a:lnTo>
                  <a:pt x="220799" y="0"/>
                </a:lnTo>
                <a:lnTo>
                  <a:pt x="220799" y="4845590"/>
                </a:lnTo>
                <a:lnTo>
                  <a:pt x="0" y="4845590"/>
                </a:lnTo>
                <a:lnTo>
                  <a:pt x="0" y="0"/>
                </a:lnTo>
                <a:close/>
              </a:path>
            </a:pathLst>
          </a:custGeom>
          <a:solidFill>
            <a:srgbClr val="FFAA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14006" y="4216586"/>
            <a:ext cx="784442" cy="527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656513" y="4819401"/>
            <a:ext cx="166243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666666"/>
                </a:solidFill>
                <a:latin typeface="Arial"/>
                <a:cs typeface="Arial"/>
              </a:rPr>
              <a:t>Created by NGO</a:t>
            </a:r>
            <a:r>
              <a:rPr sz="1100" spc="-8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Arial"/>
                <a:cs typeface="Arial"/>
              </a:rPr>
              <a:t>CSW/NY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1766" y="3188368"/>
            <a:ext cx="1537099" cy="18061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xfrm>
            <a:off x="990164" y="1895980"/>
            <a:ext cx="7163670" cy="2710999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60"/>
              </a:spcBef>
            </a:pPr>
            <a:r>
              <a:rPr spc="-484" dirty="0"/>
              <a:t>and</a:t>
            </a:r>
          </a:p>
          <a:p>
            <a:pPr algn="ctr">
              <a:spcBef>
                <a:spcPts val="1795"/>
              </a:spcBef>
            </a:pPr>
            <a:r>
              <a:rPr lang="en-US" sz="3600" dirty="0"/>
              <a:t>the Generation Equality Forum</a:t>
            </a:r>
          </a:p>
          <a:p>
            <a:pPr marL="0" algn="ctr">
              <a:lnSpc>
                <a:spcPct val="100000"/>
              </a:lnSpc>
              <a:spcBef>
                <a:spcPts val="1795"/>
              </a:spcBef>
            </a:pPr>
            <a:r>
              <a:rPr sz="4800" spc="-1085" dirty="0">
                <a:solidFill>
                  <a:srgbClr val="0097A7"/>
                </a:solidFill>
              </a:rPr>
              <a:t>An</a:t>
            </a:r>
            <a:r>
              <a:rPr sz="4800" spc="-960" dirty="0">
                <a:solidFill>
                  <a:srgbClr val="0097A7"/>
                </a:solidFill>
              </a:rPr>
              <a:t> </a:t>
            </a:r>
            <a:r>
              <a:rPr sz="4800" spc="-994" dirty="0">
                <a:solidFill>
                  <a:srgbClr val="0097A7"/>
                </a:solidFill>
              </a:rPr>
              <a:t>Overview</a:t>
            </a:r>
            <a:endParaRPr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699" y="249199"/>
            <a:ext cx="8521065" cy="768985"/>
          </a:xfrm>
          <a:prstGeom prst="rect">
            <a:avLst/>
          </a:prstGeom>
          <a:solidFill>
            <a:srgbClr val="0097A7"/>
          </a:solidFill>
        </p:spPr>
        <p:txBody>
          <a:bodyPr vert="horz" wrap="square" lIns="0" tIns="89535" rIns="0" bIns="0" rtlCol="0">
            <a:spAutoFit/>
          </a:bodyPr>
          <a:lstStyle/>
          <a:p>
            <a:pPr marL="344805">
              <a:lnSpc>
                <a:spcPct val="100000"/>
              </a:lnSpc>
              <a:spcBef>
                <a:spcPts val="705"/>
              </a:spcBef>
            </a:pPr>
            <a:r>
              <a:rPr spc="-400" dirty="0"/>
              <a:t>What </a:t>
            </a:r>
            <a:r>
              <a:rPr spc="-300" dirty="0"/>
              <a:t>is </a:t>
            </a:r>
            <a:r>
              <a:rPr spc="-280" dirty="0"/>
              <a:t>Beijing </a:t>
            </a:r>
            <a:r>
              <a:rPr spc="-515" dirty="0"/>
              <a:t>+ </a:t>
            </a:r>
            <a:r>
              <a:rPr spc="-190" dirty="0"/>
              <a:t>25 </a:t>
            </a:r>
            <a:r>
              <a:rPr spc="475" dirty="0"/>
              <a:t>/ </a:t>
            </a:r>
            <a:r>
              <a:rPr spc="-325" dirty="0"/>
              <a:t>Generation</a:t>
            </a:r>
            <a:r>
              <a:rPr spc="-620" dirty="0"/>
              <a:t> </a:t>
            </a:r>
            <a:r>
              <a:rPr spc="-335" dirty="0"/>
              <a:t>Equality?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4" y="1316755"/>
            <a:ext cx="8242300" cy="1892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10540">
              <a:lnSpc>
                <a:spcPct val="113300"/>
              </a:lnSpc>
              <a:spcBef>
                <a:spcPts val="100"/>
              </a:spcBef>
            </a:pPr>
            <a:r>
              <a:rPr sz="1600" spc="-90" dirty="0">
                <a:solidFill>
                  <a:srgbClr val="595959"/>
                </a:solidFill>
                <a:latin typeface="Arial"/>
                <a:cs typeface="Arial"/>
              </a:rPr>
              <a:t>To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commemorate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the 25th anniversary of the Beijing Platform for Action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(BPfA),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the  Generation Equality Forum and CSW64 will look back at the past 25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years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to evaluate  progress, as well as look forward to determine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concrete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action for gender</a:t>
            </a:r>
            <a:r>
              <a:rPr sz="1600" spc="-2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595959"/>
                </a:solidFill>
                <a:latin typeface="Arial"/>
                <a:cs typeface="Arial"/>
              </a:rPr>
              <a:t>equality.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3300"/>
              </a:lnSpc>
              <a:spcBef>
                <a:spcPts val="5"/>
              </a:spcBef>
            </a:pP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The Generation Equality Forum is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a multi-stakeholder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gathering with two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major meetings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in 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Mexico, May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2020 and Paris,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July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2020. The Forum is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convened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by UN </a:t>
            </a:r>
            <a:r>
              <a:rPr sz="1600" spc="-10" dirty="0">
                <a:solidFill>
                  <a:srgbClr val="595959"/>
                </a:solidFill>
                <a:latin typeface="Arial"/>
                <a:cs typeface="Arial"/>
              </a:rPr>
              <a:t>Women,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co-chaired 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by France and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Mexico,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and in partnership with global Civil</a:t>
            </a:r>
            <a:r>
              <a:rPr sz="1600" spc="-20" dirty="0">
                <a:solidFill>
                  <a:srgbClr val="595959"/>
                </a:solidFill>
                <a:latin typeface="Arial"/>
                <a:cs typeface="Arial"/>
              </a:rPr>
              <a:t> Society.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1774" y="1092672"/>
            <a:ext cx="8529320" cy="116839"/>
          </a:xfrm>
          <a:custGeom>
            <a:avLst/>
            <a:gdLst/>
            <a:ahLst/>
            <a:cxnLst/>
            <a:rect l="l" t="t" r="r" b="b"/>
            <a:pathLst>
              <a:path w="8529320" h="116840">
                <a:moveTo>
                  <a:pt x="8529283" y="0"/>
                </a:moveTo>
                <a:lnTo>
                  <a:pt x="8529283" y="116699"/>
                </a:lnTo>
                <a:lnTo>
                  <a:pt x="0" y="116699"/>
                </a:lnTo>
                <a:lnTo>
                  <a:pt x="0" y="0"/>
                </a:lnTo>
                <a:lnTo>
                  <a:pt x="8529283" y="0"/>
                </a:lnTo>
                <a:close/>
              </a:path>
            </a:pathLst>
          </a:custGeom>
          <a:solidFill>
            <a:srgbClr val="FFAA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51344" y="3618442"/>
            <a:ext cx="4050141" cy="13654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9424" y="3618447"/>
            <a:ext cx="1162045" cy="13654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09674" y="154524"/>
          <a:ext cx="8781414" cy="4652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2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27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46760">
                <a:tc gridSpan="7"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3000" b="1" spc="-3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Governance </a:t>
                      </a:r>
                      <a:r>
                        <a:rPr sz="3000" b="1" spc="-2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Structure </a:t>
                      </a:r>
                      <a:r>
                        <a:rPr sz="3000" b="1" spc="-1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3000" b="1" spc="-20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3000" b="1" spc="-2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Generation </a:t>
                      </a:r>
                      <a:r>
                        <a:rPr sz="3000" b="1" spc="-2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Equality</a:t>
                      </a:r>
                      <a:r>
                        <a:rPr sz="3000" b="1" spc="-3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spc="-3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Forum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110490" marB="0">
                    <a:lnB w="76949">
                      <a:solidFill>
                        <a:srgbClr val="FFFFFF"/>
                      </a:solidFill>
                      <a:prstDash val="solid"/>
                    </a:lnB>
                    <a:solidFill>
                      <a:srgbClr val="0097A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040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76949">
                      <a:solidFill>
                        <a:srgbClr val="FFFFFF"/>
                      </a:solidFill>
                      <a:prstDash val="solid"/>
                    </a:lnT>
                    <a:lnB w="76924">
                      <a:solidFill>
                        <a:srgbClr val="FFFFFF"/>
                      </a:solidFill>
                      <a:prstDash val="solid"/>
                    </a:lnB>
                    <a:solidFill>
                      <a:srgbClr val="FFAA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76924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652145" marR="481965" indent="-188595">
                        <a:lnSpc>
                          <a:spcPct val="101600"/>
                        </a:lnSpc>
                        <a:spcBef>
                          <a:spcPts val="880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Advisory</a:t>
                      </a:r>
                      <a:r>
                        <a:rPr sz="1600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Committee  </a:t>
                      </a:r>
                      <a:r>
                        <a:rPr sz="16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Working</a:t>
                      </a:r>
                      <a:r>
                        <a:rPr sz="1600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Group*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02895" marR="128270" indent="-221615">
                        <a:lnSpc>
                          <a:spcPts val="1650"/>
                        </a:lnSpc>
                        <a:spcBef>
                          <a:spcPts val="120"/>
                        </a:spcBef>
                        <a:buChar char="●"/>
                        <a:tabLst>
                          <a:tab pos="303530" algn="l"/>
                        </a:tabLst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Open to all global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civil</a:t>
                      </a:r>
                      <a:r>
                        <a:rPr sz="14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society  members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02895" marR="367665" indent="-221615">
                        <a:lnSpc>
                          <a:spcPts val="1650"/>
                        </a:lnSpc>
                        <a:buChar char="●"/>
                        <a:tabLst>
                          <a:tab pos="303530" algn="l"/>
                        </a:tabLst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Ensures inclusive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&amp;  representative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nature of  Advisory Group by</a:t>
                      </a:r>
                      <a:r>
                        <a:rPr sz="14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proving  input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1760" marB="0">
                    <a:lnT w="76924">
                      <a:solidFill>
                        <a:srgbClr val="FFFFFF"/>
                      </a:solidFill>
                      <a:prstDash val="solid"/>
                    </a:lnT>
                    <a:lnB w="77774">
                      <a:solidFill>
                        <a:srgbClr val="FFFFFF"/>
                      </a:solidFill>
                      <a:prstDash val="solid"/>
                    </a:lnB>
                    <a:solidFill>
                      <a:srgbClr val="6EA8DB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76924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610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Core Group 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decision</a:t>
                      </a:r>
                      <a:r>
                        <a:rPr sz="1400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making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313690" marR="149225" indent="-221615">
                        <a:lnSpc>
                          <a:spcPct val="116100"/>
                        </a:lnSpc>
                        <a:spcBef>
                          <a:spcPts val="140"/>
                        </a:spcBef>
                        <a:buChar char="●"/>
                        <a:tabLst>
                          <a:tab pos="314325" algn="l"/>
                        </a:tabLst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 members - 1</a:t>
                      </a:r>
                      <a:r>
                        <a:rPr sz="1400" spc="-1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representative 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 UN 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Women,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France, 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Mexico &amp;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Civil</a:t>
                      </a:r>
                      <a:r>
                        <a:rPr sz="1400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Society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13690" marR="153670" indent="-221615">
                        <a:lnSpc>
                          <a:spcPct val="116100"/>
                        </a:lnSpc>
                        <a:buChar char="●"/>
                        <a:tabLst>
                          <a:tab pos="314325" algn="l"/>
                        </a:tabLst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Consults with Advisory</a:t>
                      </a:r>
                      <a:r>
                        <a:rPr sz="1400" spc="-1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  to the Core</a:t>
                      </a:r>
                      <a:r>
                        <a:rPr sz="1400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B w="77774">
                      <a:solidFill>
                        <a:srgbClr val="FFFFFF"/>
                      </a:solidFill>
                      <a:prstDash val="solid"/>
                    </a:lnB>
                    <a:solidFill>
                      <a:srgbClr val="6EA8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7777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2925" marR="120650" indent="-423545">
                        <a:lnSpc>
                          <a:spcPct val="101600"/>
                        </a:lnSpc>
                        <a:spcBef>
                          <a:spcPts val="580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Civil Society Advisory</a:t>
                      </a:r>
                      <a:r>
                        <a:rPr sz="1600" spc="-1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  to the Core</a:t>
                      </a:r>
                      <a:r>
                        <a:rPr sz="1600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Group*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13690" marR="186055" indent="-221615">
                        <a:lnSpc>
                          <a:spcPts val="1650"/>
                        </a:lnSpc>
                        <a:spcBef>
                          <a:spcPts val="114"/>
                        </a:spcBef>
                        <a:buChar char="●"/>
                        <a:tabLst>
                          <a:tab pos="314325" algn="l"/>
                        </a:tabLst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members -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decided by  Advisory Committee 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Working 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13690" marR="371475" indent="-221615">
                        <a:lnSpc>
                          <a:spcPts val="1650"/>
                        </a:lnSpc>
                        <a:buChar char="●"/>
                        <a:tabLst>
                          <a:tab pos="314325" algn="l"/>
                        </a:tabLst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Consults with Advisory  Committee 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Working</a:t>
                      </a:r>
                      <a:r>
                        <a:rPr sz="1400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B w="77774">
                      <a:solidFill>
                        <a:srgbClr val="FFFFFF"/>
                      </a:solidFill>
                      <a:prstDash val="solid"/>
                    </a:lnB>
                    <a:solidFill>
                      <a:srgbClr val="6EA8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77774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1760" marB="0">
                    <a:lnT w="76924">
                      <a:solidFill>
                        <a:srgbClr val="FFFFFF"/>
                      </a:solidFill>
                      <a:prstDash val="solid"/>
                    </a:lnT>
                    <a:lnB w="77774">
                      <a:solidFill>
                        <a:srgbClr val="FFFFFF"/>
                      </a:solidFill>
                      <a:prstDash val="solid"/>
                    </a:lnB>
                    <a:solidFill>
                      <a:srgbClr val="6EA8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76924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89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3790" marR="194310" indent="-915035">
                        <a:lnSpc>
                          <a:spcPct val="101600"/>
                        </a:lnSpc>
                        <a:spcBef>
                          <a:spcPts val="885"/>
                        </a:spcBef>
                      </a:pP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Multi-Stakeholder</a:t>
                      </a:r>
                      <a:r>
                        <a:rPr sz="1600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Steering  Group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13690" marR="465455" indent="-221615">
                        <a:lnSpc>
                          <a:spcPct val="116100"/>
                        </a:lnSpc>
                        <a:spcBef>
                          <a:spcPts val="140"/>
                        </a:spcBef>
                        <a:buChar char="●"/>
                        <a:tabLst>
                          <a:tab pos="314325" algn="l"/>
                        </a:tabLst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25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members -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decided</a:t>
                      </a:r>
                      <a:r>
                        <a:rPr sz="1400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by  Core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13690" marR="250825" indent="-221615">
                        <a:lnSpc>
                          <a:spcPct val="116100"/>
                        </a:lnSpc>
                        <a:buChar char="●"/>
                        <a:tabLst>
                          <a:tab pos="314325" algn="l"/>
                        </a:tabLst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Supports design, planning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implementation of</a:t>
                      </a:r>
                      <a:r>
                        <a:rPr sz="1400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Forum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2395" marB="0">
                    <a:lnT w="77774">
                      <a:solidFill>
                        <a:srgbClr val="FFFFFF"/>
                      </a:solidFill>
                      <a:prstDash val="solid"/>
                    </a:lnT>
                    <a:solidFill>
                      <a:srgbClr val="6EA8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77774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82295" marR="474980" indent="-107314">
                        <a:lnSpc>
                          <a:spcPct val="101600"/>
                        </a:lnSpc>
                        <a:spcBef>
                          <a:spcPts val="885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Strategic Planning</a:t>
                      </a:r>
                      <a:r>
                        <a:rPr sz="1600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Leadership</a:t>
                      </a:r>
                      <a:r>
                        <a:rPr sz="1600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13690" marR="480695" indent="-221615">
                        <a:lnSpc>
                          <a:spcPct val="116100"/>
                        </a:lnSpc>
                        <a:spcBef>
                          <a:spcPts val="140"/>
                        </a:spcBef>
                        <a:buChar char="●"/>
                        <a:tabLst>
                          <a:tab pos="314325" algn="l"/>
                        </a:tabLst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50+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civil society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leaders</a:t>
                      </a:r>
                      <a:r>
                        <a:rPr sz="1400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decided by UN</a:t>
                      </a:r>
                      <a:r>
                        <a:rPr sz="1400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women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13690" marR="728345" indent="-221615">
                        <a:lnSpc>
                          <a:spcPct val="116100"/>
                        </a:lnSpc>
                        <a:buChar char="●"/>
                        <a:tabLst>
                          <a:tab pos="314325" algn="l"/>
                        </a:tabLst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Advise UN 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Women</a:t>
                      </a:r>
                      <a:r>
                        <a:rPr sz="1400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  Beijing+25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2395" marB="0">
                    <a:lnT w="77774">
                      <a:solidFill>
                        <a:srgbClr val="FFFFFF"/>
                      </a:solidFill>
                      <a:prstDash val="solid"/>
                    </a:lnT>
                    <a:solidFill>
                      <a:srgbClr val="6EA8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77774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Beijing+25 </a:t>
                      </a:r>
                      <a:r>
                        <a:rPr sz="1600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Youth </a:t>
                      </a:r>
                      <a:r>
                        <a:rPr sz="1600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Task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Force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13690" marR="135890" indent="-221615">
                        <a:lnSpc>
                          <a:spcPts val="1950"/>
                        </a:lnSpc>
                        <a:spcBef>
                          <a:spcPts val="100"/>
                        </a:spcBef>
                        <a:buChar char="●"/>
                        <a:tabLst>
                          <a:tab pos="314325" algn="l"/>
                        </a:tabLst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30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members -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decided by</a:t>
                      </a:r>
                      <a:r>
                        <a:rPr sz="1400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UN  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Women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13690" marR="131445" indent="-221615">
                        <a:lnSpc>
                          <a:spcPts val="1950"/>
                        </a:lnSpc>
                        <a:buChar char="●"/>
                        <a:tabLst>
                          <a:tab pos="314325" algn="l"/>
                        </a:tabLst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Advises UN 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Women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sz="1400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youth 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involvement in</a:t>
                      </a:r>
                      <a:r>
                        <a:rPr sz="1400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Beijing+25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6205" marB="0">
                    <a:lnT w="77774">
                      <a:solidFill>
                        <a:srgbClr val="FFFFFF"/>
                      </a:solidFill>
                      <a:prstDash val="solid"/>
                    </a:lnT>
                    <a:solidFill>
                      <a:srgbClr val="6EA8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76924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6145266" y="4829231"/>
            <a:ext cx="22479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999999"/>
                </a:solidFill>
                <a:latin typeface="Arial"/>
                <a:cs typeface="Arial"/>
              </a:rPr>
              <a:t>* </a:t>
            </a:r>
            <a:r>
              <a:rPr sz="1400" spc="-5" dirty="0">
                <a:solidFill>
                  <a:srgbClr val="999999"/>
                </a:solidFill>
                <a:latin typeface="Arial"/>
                <a:cs typeface="Arial"/>
              </a:rPr>
              <a:t>Civil </a:t>
            </a:r>
            <a:r>
              <a:rPr sz="1400" dirty="0">
                <a:solidFill>
                  <a:srgbClr val="999999"/>
                </a:solidFill>
                <a:latin typeface="Arial"/>
                <a:cs typeface="Arial"/>
              </a:rPr>
              <a:t>society </a:t>
            </a:r>
            <a:r>
              <a:rPr sz="1400" spc="-5" dirty="0">
                <a:solidFill>
                  <a:srgbClr val="999999"/>
                </a:solidFill>
                <a:latin typeface="Arial"/>
                <a:cs typeface="Arial"/>
              </a:rPr>
              <a:t>led and</a:t>
            </a:r>
            <a:r>
              <a:rPr sz="1400" spc="-95" dirty="0">
                <a:solidFill>
                  <a:srgbClr val="99999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999999"/>
                </a:solidFill>
                <a:latin typeface="Arial"/>
                <a:cs typeface="Arial"/>
              </a:rPr>
              <a:t>driven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4724" y="1379087"/>
            <a:ext cx="8347075" cy="3206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1125" algn="just">
              <a:lnSpc>
                <a:spcPct val="113300"/>
              </a:lnSpc>
              <a:spcBef>
                <a:spcPts val="100"/>
              </a:spcBef>
            </a:pP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The Advisory Group to the Core Group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(Advisory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Group) will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serve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as the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representative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of 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civil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society’s priorities for the Generation Equality Forum by guaranteeing participation on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a  co-equal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basis of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civil society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with the other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members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of the Core</a:t>
            </a:r>
            <a:r>
              <a:rPr sz="1600" spc="-4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Group.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28575">
              <a:lnSpc>
                <a:spcPct val="113300"/>
              </a:lnSpc>
              <a:spcBef>
                <a:spcPts val="5"/>
              </a:spcBef>
            </a:pP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The Advisory Group will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champion civil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society’s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vision,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inputs and expected outcomes of the  Beijing+25 process by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channeling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information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&amp;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opportunities from the Core Group. The  Advisory Group will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represent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the diverse global </a:t>
            </a:r>
            <a:r>
              <a:rPr sz="1600" spc="-10" dirty="0">
                <a:solidFill>
                  <a:srgbClr val="595959"/>
                </a:solidFill>
                <a:latin typeface="Arial"/>
                <a:cs typeface="Arial"/>
              </a:rPr>
              <a:t>women’s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rights movement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by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consulting 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with the Advisory </a:t>
            </a:r>
            <a:r>
              <a:rPr sz="1600" spc="-10" dirty="0">
                <a:solidFill>
                  <a:srgbClr val="595959"/>
                </a:solidFill>
                <a:latin typeface="Arial"/>
                <a:cs typeface="Arial"/>
              </a:rPr>
              <a:t>Working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Group</a:t>
            </a:r>
            <a:r>
              <a:rPr sz="1600" spc="-9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595959"/>
                </a:solidFill>
                <a:latin typeface="Arial"/>
                <a:cs typeface="Arial"/>
              </a:rPr>
              <a:t>regularly.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3300"/>
              </a:lnSpc>
              <a:spcBef>
                <a:spcPts val="5"/>
              </a:spcBef>
            </a:pP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The Advisory </a:t>
            </a:r>
            <a:r>
              <a:rPr sz="1600" spc="-10" dirty="0">
                <a:solidFill>
                  <a:srgbClr val="595959"/>
                </a:solidFill>
                <a:latin typeface="Arial"/>
                <a:cs typeface="Arial"/>
              </a:rPr>
              <a:t>Working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Group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consists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of over 250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members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of global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civil society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who will be  instrumental in ensuring that </a:t>
            </a:r>
            <a:r>
              <a:rPr sz="1600" i="1" spc="-5" dirty="0">
                <a:solidFill>
                  <a:srgbClr val="595959"/>
                </a:solidFill>
                <a:latin typeface="Arial"/>
                <a:cs typeface="Arial"/>
              </a:rPr>
              <a:t>all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voices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are heard and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represented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in this Beijing+25 process.  If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you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have any questions email</a:t>
            </a:r>
            <a:r>
              <a:rPr sz="1600" spc="-15" dirty="0">
                <a:solidFill>
                  <a:srgbClr val="595959"/>
                </a:solidFill>
                <a:latin typeface="Arial"/>
                <a:cs typeface="Arial"/>
                <a:hlinkClick r:id="rId2"/>
              </a:rPr>
              <a:t> </a:t>
            </a:r>
            <a:r>
              <a:rPr sz="1600" spc="-10" dirty="0">
                <a:solidFill>
                  <a:srgbClr val="595959"/>
                </a:solidFill>
                <a:latin typeface="Arial"/>
                <a:cs typeface="Arial"/>
                <a:hlinkClick r:id="rId2"/>
              </a:rPr>
              <a:t>Beijing25@ngocsw.org.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1699" y="227124"/>
            <a:ext cx="8521065" cy="790575"/>
          </a:xfrm>
          <a:prstGeom prst="rect">
            <a:avLst/>
          </a:prstGeom>
          <a:solidFill>
            <a:srgbClr val="0097A7"/>
          </a:solidFill>
        </p:spPr>
        <p:txBody>
          <a:bodyPr vert="horz" wrap="square" lIns="0" tIns="100330" rIns="0" bIns="0" rtlCol="0">
            <a:spAutoFit/>
          </a:bodyPr>
          <a:lstStyle/>
          <a:p>
            <a:pPr marL="1276350">
              <a:lnSpc>
                <a:spcPct val="100000"/>
              </a:lnSpc>
              <a:spcBef>
                <a:spcPts val="790"/>
              </a:spcBef>
            </a:pPr>
            <a:r>
              <a:rPr spc="-405" dirty="0"/>
              <a:t>Advisory </a:t>
            </a:r>
            <a:r>
              <a:rPr spc="-440" dirty="0"/>
              <a:t>Group </a:t>
            </a:r>
            <a:r>
              <a:rPr spc="-520" dirty="0"/>
              <a:t>&amp; </a:t>
            </a:r>
            <a:r>
              <a:rPr spc="-365" dirty="0"/>
              <a:t>Working</a:t>
            </a:r>
            <a:r>
              <a:rPr spc="-695" dirty="0"/>
              <a:t> </a:t>
            </a:r>
            <a:r>
              <a:rPr spc="-440" dirty="0"/>
              <a:t>Group</a:t>
            </a:r>
          </a:p>
        </p:txBody>
      </p:sp>
      <p:sp>
        <p:nvSpPr>
          <p:cNvPr id="4" name="object 4"/>
          <p:cNvSpPr/>
          <p:nvPr/>
        </p:nvSpPr>
        <p:spPr>
          <a:xfrm>
            <a:off x="307349" y="1092672"/>
            <a:ext cx="8529320" cy="116839"/>
          </a:xfrm>
          <a:custGeom>
            <a:avLst/>
            <a:gdLst/>
            <a:ahLst/>
            <a:cxnLst/>
            <a:rect l="l" t="t" r="r" b="b"/>
            <a:pathLst>
              <a:path w="8529320" h="116840">
                <a:moveTo>
                  <a:pt x="8529283" y="0"/>
                </a:moveTo>
                <a:lnTo>
                  <a:pt x="8529283" y="116699"/>
                </a:lnTo>
                <a:lnTo>
                  <a:pt x="0" y="116699"/>
                </a:lnTo>
                <a:lnTo>
                  <a:pt x="0" y="0"/>
                </a:lnTo>
                <a:lnTo>
                  <a:pt x="8529283" y="0"/>
                </a:lnTo>
                <a:close/>
              </a:path>
            </a:pathLst>
          </a:custGeom>
          <a:solidFill>
            <a:srgbClr val="FFAA3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4724" y="1158300"/>
            <a:ext cx="7896859" cy="3797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1800" b="1" dirty="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sz="1800" b="1" spc="-5" dirty="0">
                <a:solidFill>
                  <a:srgbClr val="595959"/>
                </a:solidFill>
                <a:latin typeface="Arial"/>
                <a:cs typeface="Arial"/>
              </a:rPr>
              <a:t>Civil Society Feminist and </a:t>
            </a:r>
            <a:r>
              <a:rPr sz="1800" b="1" spc="-20" dirty="0">
                <a:solidFill>
                  <a:srgbClr val="595959"/>
                </a:solidFill>
                <a:latin typeface="Arial"/>
                <a:cs typeface="Arial"/>
              </a:rPr>
              <a:t>Women’s </a:t>
            </a:r>
            <a:r>
              <a:rPr sz="1800" b="1" dirty="0">
                <a:solidFill>
                  <a:srgbClr val="595959"/>
                </a:solidFill>
                <a:latin typeface="Arial"/>
                <a:cs typeface="Arial"/>
              </a:rPr>
              <a:t>Movement </a:t>
            </a:r>
            <a:r>
              <a:rPr sz="1800" b="1" spc="-5" dirty="0">
                <a:solidFill>
                  <a:srgbClr val="595959"/>
                </a:solidFill>
                <a:latin typeface="Arial"/>
                <a:cs typeface="Arial"/>
              </a:rPr>
              <a:t>Action Plan </a:t>
            </a:r>
            <a:r>
              <a:rPr sz="1800" b="1" dirty="0">
                <a:solidFill>
                  <a:srgbClr val="595959"/>
                </a:solidFill>
                <a:latin typeface="Arial"/>
                <a:cs typeface="Arial"/>
              </a:rPr>
              <a:t>to</a:t>
            </a:r>
            <a:r>
              <a:rPr sz="1800" b="1" spc="-19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95959"/>
                </a:solidFill>
                <a:latin typeface="Arial"/>
                <a:cs typeface="Arial"/>
              </a:rPr>
              <a:t>advance  global gender</a:t>
            </a:r>
            <a:r>
              <a:rPr sz="1800" b="1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595959"/>
                </a:solidFill>
                <a:latin typeface="Arial"/>
                <a:cs typeface="Arial"/>
              </a:rPr>
              <a:t>equality.</a:t>
            </a:r>
            <a:endParaRPr sz="1800">
              <a:latin typeface="Arial"/>
              <a:cs typeface="Arial"/>
            </a:endParaRPr>
          </a:p>
          <a:p>
            <a:pPr marL="469900" indent="-367030">
              <a:lnSpc>
                <a:spcPct val="100000"/>
              </a:lnSpc>
              <a:spcBef>
                <a:spcPts val="315"/>
              </a:spcBef>
              <a:buChar char="●"/>
              <a:tabLst>
                <a:tab pos="469265" algn="l"/>
                <a:tab pos="469900" algn="l"/>
              </a:tabLst>
            </a:pP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Central premise is </a:t>
            </a:r>
            <a:r>
              <a:rPr sz="1800" spc="-10" dirty="0">
                <a:solidFill>
                  <a:srgbClr val="595959"/>
                </a:solidFill>
                <a:latin typeface="Arial"/>
                <a:cs typeface="Arial"/>
              </a:rPr>
              <a:t>‘women’s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rights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are human</a:t>
            </a:r>
            <a:r>
              <a:rPr sz="1800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rights’</a:t>
            </a:r>
            <a:endParaRPr sz="1800">
              <a:latin typeface="Arial"/>
              <a:cs typeface="Arial"/>
            </a:endParaRPr>
          </a:p>
          <a:p>
            <a:pPr marL="469900" marR="315595" indent="-367030">
              <a:lnSpc>
                <a:spcPct val="114599"/>
              </a:lnSpc>
              <a:buChar char="●"/>
              <a:tabLst>
                <a:tab pos="469265" algn="l"/>
                <a:tab pos="469900" algn="l"/>
              </a:tabLst>
            </a:pP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feminist approach aimed at positively transforming norms and power 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structures</a:t>
            </a:r>
            <a:endParaRPr sz="1800">
              <a:latin typeface="Arial"/>
              <a:cs typeface="Arial"/>
            </a:endParaRPr>
          </a:p>
          <a:p>
            <a:pPr marL="469900" marR="457834" indent="-367030">
              <a:lnSpc>
                <a:spcPct val="114599"/>
              </a:lnSpc>
              <a:buChar char="●"/>
              <a:tabLst>
                <a:tab pos="469265" algn="l"/>
                <a:tab pos="469900" algn="l"/>
              </a:tabLst>
            </a:pP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Open, welcoming, inclusive of wide diversity of feminist and </a:t>
            </a:r>
            <a:r>
              <a:rPr sz="1800" spc="-10" dirty="0">
                <a:solidFill>
                  <a:srgbClr val="595959"/>
                </a:solidFill>
                <a:latin typeface="Arial"/>
                <a:cs typeface="Arial"/>
              </a:rPr>
              <a:t>women’s 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movements</a:t>
            </a:r>
            <a:endParaRPr sz="1800">
              <a:latin typeface="Arial"/>
              <a:cs typeface="Arial"/>
            </a:endParaRPr>
          </a:p>
          <a:p>
            <a:pPr marL="469900" indent="-367030">
              <a:lnSpc>
                <a:spcPct val="100000"/>
              </a:lnSpc>
              <a:spcBef>
                <a:spcPts val="310"/>
              </a:spcBef>
              <a:buChar char="●"/>
              <a:tabLst>
                <a:tab pos="469265" algn="l"/>
                <a:tab pos="469900" algn="l"/>
              </a:tabLst>
            </a:pP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Creative, action-oriented, brave and</a:t>
            </a:r>
            <a:r>
              <a:rPr sz="1800" spc="-1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safe</a:t>
            </a:r>
            <a:endParaRPr sz="1800">
              <a:latin typeface="Arial"/>
              <a:cs typeface="Arial"/>
            </a:endParaRPr>
          </a:p>
          <a:p>
            <a:pPr marL="469900" marR="347345" indent="-367030">
              <a:lnSpc>
                <a:spcPct val="114599"/>
              </a:lnSpc>
              <a:buChar char="●"/>
              <a:tabLst>
                <a:tab pos="469265" algn="l"/>
                <a:tab pos="469900" algn="l"/>
              </a:tabLst>
            </a:pP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Using power of existing political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commitments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and obligations to avoid 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“reinventing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sz="1800" spc="-1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wheel”</a:t>
            </a:r>
            <a:endParaRPr sz="1800">
              <a:latin typeface="Arial"/>
              <a:cs typeface="Arial"/>
            </a:endParaRPr>
          </a:p>
          <a:p>
            <a:pPr marL="469900" marR="245110" indent="-367030">
              <a:lnSpc>
                <a:spcPct val="114599"/>
              </a:lnSpc>
              <a:buChar char="●"/>
              <a:tabLst>
                <a:tab pos="469265" algn="l"/>
                <a:tab pos="469900" algn="l"/>
              </a:tabLst>
            </a:pP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Utilizing extant CSO processes actions at global, national,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regional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and 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sub-regional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levels to help</a:t>
            </a:r>
            <a:r>
              <a:rPr sz="1800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advance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1699" y="123674"/>
            <a:ext cx="8521065" cy="812800"/>
          </a:xfrm>
          <a:prstGeom prst="rect">
            <a:avLst/>
          </a:prstGeom>
          <a:solidFill>
            <a:srgbClr val="0097A7"/>
          </a:solidFill>
        </p:spPr>
        <p:txBody>
          <a:bodyPr vert="horz" wrap="square" lIns="0" tIns="172085" rIns="0" bIns="0" rtlCol="0">
            <a:spAutoFit/>
          </a:bodyPr>
          <a:lstStyle/>
          <a:p>
            <a:pPr marL="146050">
              <a:lnSpc>
                <a:spcPct val="100000"/>
              </a:lnSpc>
              <a:spcBef>
                <a:spcPts val="1355"/>
              </a:spcBef>
            </a:pPr>
            <a:r>
              <a:rPr sz="2900" spc="-215" dirty="0"/>
              <a:t>Civil </a:t>
            </a:r>
            <a:r>
              <a:rPr sz="2900" spc="-270" dirty="0"/>
              <a:t>Society’s </a:t>
            </a:r>
            <a:r>
              <a:rPr sz="2900" spc="-285" dirty="0"/>
              <a:t>Vision </a:t>
            </a:r>
            <a:r>
              <a:rPr sz="2900" spc="-175" dirty="0"/>
              <a:t>for </a:t>
            </a:r>
            <a:r>
              <a:rPr sz="2900" spc="-215" dirty="0"/>
              <a:t>Beijing+25/Generation</a:t>
            </a:r>
            <a:r>
              <a:rPr sz="2900" spc="-530" dirty="0"/>
              <a:t> </a:t>
            </a:r>
            <a:r>
              <a:rPr sz="2900" spc="-260" dirty="0"/>
              <a:t>Equality</a:t>
            </a:r>
            <a:endParaRPr sz="2900"/>
          </a:p>
        </p:txBody>
      </p:sp>
      <p:sp>
        <p:nvSpPr>
          <p:cNvPr id="4" name="object 4"/>
          <p:cNvSpPr/>
          <p:nvPr/>
        </p:nvSpPr>
        <p:spPr>
          <a:xfrm>
            <a:off x="307349" y="1017722"/>
            <a:ext cx="8529320" cy="116839"/>
          </a:xfrm>
          <a:custGeom>
            <a:avLst/>
            <a:gdLst/>
            <a:ahLst/>
            <a:cxnLst/>
            <a:rect l="l" t="t" r="r" b="b"/>
            <a:pathLst>
              <a:path w="8529320" h="116840">
                <a:moveTo>
                  <a:pt x="8529283" y="0"/>
                </a:moveTo>
                <a:lnTo>
                  <a:pt x="8529283" y="116699"/>
                </a:lnTo>
                <a:lnTo>
                  <a:pt x="0" y="116699"/>
                </a:lnTo>
                <a:lnTo>
                  <a:pt x="0" y="0"/>
                </a:lnTo>
                <a:lnTo>
                  <a:pt x="8529283" y="0"/>
                </a:lnTo>
                <a:close/>
              </a:path>
            </a:pathLst>
          </a:custGeom>
          <a:solidFill>
            <a:srgbClr val="FFAA3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4724" y="1184986"/>
            <a:ext cx="7773670" cy="3672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100"/>
              </a:spcBef>
            </a:pP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As the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movement </a:t>
            </a:r>
            <a:r>
              <a:rPr sz="1600" spc="-25" dirty="0">
                <a:solidFill>
                  <a:srgbClr val="595959"/>
                </a:solidFill>
                <a:latin typeface="Arial"/>
                <a:cs typeface="Arial"/>
              </a:rPr>
              <a:t>grew,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it became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clear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that we needed to organize themes in order to  address issues and achieve the Feminist and </a:t>
            </a:r>
            <a:r>
              <a:rPr sz="1600" spc="-15" dirty="0">
                <a:solidFill>
                  <a:srgbClr val="595959"/>
                </a:solidFill>
                <a:latin typeface="Arial"/>
                <a:cs typeface="Arial"/>
              </a:rPr>
              <a:t>Women’s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Movement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Action</a:t>
            </a:r>
            <a:r>
              <a:rPr sz="1600" spc="-10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Plan.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Six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cross-cutting</a:t>
            </a:r>
            <a:r>
              <a:rPr sz="1600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themes:</a:t>
            </a:r>
            <a:endParaRPr sz="1600">
              <a:latin typeface="Arial"/>
              <a:cs typeface="Arial"/>
            </a:endParaRPr>
          </a:p>
          <a:p>
            <a:pPr marL="469900" indent="-351790">
              <a:lnSpc>
                <a:spcPct val="100000"/>
              </a:lnSpc>
              <a:spcBef>
                <a:spcPts val="254"/>
              </a:spcBef>
              <a:buChar char="●"/>
              <a:tabLst>
                <a:tab pos="469265" algn="l"/>
                <a:tab pos="469900" algn="l"/>
              </a:tabLst>
            </a:pP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Environmental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conservation,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protection and</a:t>
            </a:r>
            <a:r>
              <a:rPr sz="1600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rehabilitation</a:t>
            </a:r>
            <a:endParaRPr sz="1600">
              <a:latin typeface="Arial"/>
              <a:cs typeface="Arial"/>
            </a:endParaRPr>
          </a:p>
          <a:p>
            <a:pPr marL="469900" indent="-351790">
              <a:lnSpc>
                <a:spcPct val="100000"/>
              </a:lnSpc>
              <a:spcBef>
                <a:spcPts val="254"/>
              </a:spcBef>
              <a:buChar char="●"/>
              <a:tabLst>
                <a:tab pos="469265" algn="l"/>
                <a:tab pos="469900" algn="l"/>
              </a:tabLst>
            </a:pP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Freedom from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violence, stigma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and</a:t>
            </a:r>
            <a:r>
              <a:rPr sz="1600" spc="-2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stereotypes</a:t>
            </a:r>
            <a:endParaRPr sz="1600">
              <a:latin typeface="Arial"/>
              <a:cs typeface="Arial"/>
            </a:endParaRPr>
          </a:p>
          <a:p>
            <a:pPr marL="469900" indent="-351790">
              <a:lnSpc>
                <a:spcPct val="100000"/>
              </a:lnSpc>
              <a:spcBef>
                <a:spcPts val="254"/>
              </a:spcBef>
              <a:buChar char="●"/>
              <a:tabLst>
                <a:tab pos="469265" algn="l"/>
                <a:tab pos="469900" algn="l"/>
              </a:tabLst>
            </a:pP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Poverty eradication,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social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protection and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social</a:t>
            </a:r>
            <a:r>
              <a:rPr sz="1600" spc="-2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services</a:t>
            </a:r>
            <a:endParaRPr sz="1600">
              <a:latin typeface="Arial"/>
              <a:cs typeface="Arial"/>
            </a:endParaRPr>
          </a:p>
          <a:p>
            <a:pPr marL="469900" indent="-351790">
              <a:lnSpc>
                <a:spcPct val="100000"/>
              </a:lnSpc>
              <a:spcBef>
                <a:spcPts val="254"/>
              </a:spcBef>
              <a:buChar char="●"/>
              <a:tabLst>
                <a:tab pos="469265" algn="l"/>
                <a:tab pos="469900" algn="l"/>
              </a:tabLst>
            </a:pP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Inclusive development,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share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prosperity and decent</a:t>
            </a:r>
            <a:r>
              <a:rPr sz="1600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work</a:t>
            </a:r>
            <a:endParaRPr sz="1600">
              <a:latin typeface="Arial"/>
              <a:cs typeface="Arial"/>
            </a:endParaRPr>
          </a:p>
          <a:p>
            <a:pPr marL="469900" indent="-351790">
              <a:lnSpc>
                <a:spcPct val="100000"/>
              </a:lnSpc>
              <a:spcBef>
                <a:spcPts val="254"/>
              </a:spcBef>
              <a:buChar char="●"/>
              <a:tabLst>
                <a:tab pos="469265" algn="l"/>
                <a:tab pos="469900" algn="l"/>
              </a:tabLst>
            </a:pP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Peaceful and inclusive</a:t>
            </a:r>
            <a:r>
              <a:rPr sz="1600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societies</a:t>
            </a:r>
            <a:endParaRPr sz="1600">
              <a:latin typeface="Arial"/>
              <a:cs typeface="Arial"/>
            </a:endParaRPr>
          </a:p>
          <a:p>
            <a:pPr marL="469900" indent="-351790">
              <a:lnSpc>
                <a:spcPct val="100000"/>
              </a:lnSpc>
              <a:spcBef>
                <a:spcPts val="254"/>
              </a:spcBef>
              <a:buChar char="●"/>
              <a:tabLst>
                <a:tab pos="469265" algn="l"/>
                <a:tab pos="469900" algn="l"/>
              </a:tabLst>
            </a:pP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Participation, accountability and gender-responsive</a:t>
            </a:r>
            <a:r>
              <a:rPr sz="1600" spc="-1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institutions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>
              <a:latin typeface="Times New Roman"/>
              <a:cs typeface="Times New Roman"/>
            </a:endParaRPr>
          </a:p>
          <a:p>
            <a:pPr marL="591820" algn="ctr">
              <a:lnSpc>
                <a:spcPct val="100000"/>
              </a:lnSpc>
            </a:pP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The Thematic </a:t>
            </a:r>
            <a:r>
              <a:rPr sz="1400" spc="-10" dirty="0">
                <a:solidFill>
                  <a:srgbClr val="595959"/>
                </a:solidFill>
                <a:latin typeface="Arial"/>
                <a:cs typeface="Arial"/>
              </a:rPr>
              <a:t>Working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Groups will be formed at the end of</a:t>
            </a:r>
            <a:r>
              <a:rPr sz="1400" spc="-3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595959"/>
                </a:solidFill>
                <a:latin typeface="Arial"/>
                <a:cs typeface="Arial"/>
              </a:rPr>
              <a:t>September.</a:t>
            </a:r>
            <a:endParaRPr sz="1400">
              <a:latin typeface="Arial"/>
              <a:cs typeface="Arial"/>
            </a:endParaRPr>
          </a:p>
          <a:p>
            <a:pPr marL="600710" algn="ctr">
              <a:lnSpc>
                <a:spcPct val="100000"/>
              </a:lnSpc>
              <a:spcBef>
                <a:spcPts val="270"/>
              </a:spcBef>
            </a:pP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For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more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information,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click</a:t>
            </a:r>
            <a:r>
              <a:rPr sz="1400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u="heavy" spc="-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2"/>
              </a:rPr>
              <a:t>here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1699" y="205049"/>
            <a:ext cx="8521065" cy="812800"/>
          </a:xfrm>
          <a:prstGeom prst="rect">
            <a:avLst/>
          </a:prstGeom>
          <a:solidFill>
            <a:srgbClr val="0097A7"/>
          </a:solidFill>
        </p:spPr>
        <p:txBody>
          <a:bodyPr vert="horz" wrap="square" lIns="0" tIns="111760" rIns="0" bIns="0" rtlCol="0">
            <a:spAutoFit/>
          </a:bodyPr>
          <a:lstStyle/>
          <a:p>
            <a:pPr marL="1916430">
              <a:lnSpc>
                <a:spcPct val="100000"/>
              </a:lnSpc>
              <a:spcBef>
                <a:spcPts val="880"/>
              </a:spcBef>
            </a:pPr>
            <a:r>
              <a:rPr spc="-335" dirty="0"/>
              <a:t>Thematic </a:t>
            </a:r>
            <a:r>
              <a:rPr spc="-365" dirty="0"/>
              <a:t>Working</a:t>
            </a:r>
            <a:r>
              <a:rPr spc="-550" dirty="0"/>
              <a:t> </a:t>
            </a:r>
            <a:r>
              <a:rPr spc="-450" dirty="0"/>
              <a:t>Groups</a:t>
            </a:r>
          </a:p>
        </p:txBody>
      </p:sp>
      <p:sp>
        <p:nvSpPr>
          <p:cNvPr id="4" name="object 4"/>
          <p:cNvSpPr/>
          <p:nvPr/>
        </p:nvSpPr>
        <p:spPr>
          <a:xfrm>
            <a:off x="307349" y="1092672"/>
            <a:ext cx="8529320" cy="116839"/>
          </a:xfrm>
          <a:custGeom>
            <a:avLst/>
            <a:gdLst/>
            <a:ahLst/>
            <a:cxnLst/>
            <a:rect l="l" t="t" r="r" b="b"/>
            <a:pathLst>
              <a:path w="8529320" h="116840">
                <a:moveTo>
                  <a:pt x="8529283" y="0"/>
                </a:moveTo>
                <a:lnTo>
                  <a:pt x="8529283" y="116699"/>
                </a:lnTo>
                <a:lnTo>
                  <a:pt x="0" y="116699"/>
                </a:lnTo>
                <a:lnTo>
                  <a:pt x="0" y="0"/>
                </a:lnTo>
                <a:lnTo>
                  <a:pt x="8529283" y="0"/>
                </a:lnTo>
                <a:close/>
              </a:path>
            </a:pathLst>
          </a:custGeom>
          <a:solidFill>
            <a:srgbClr val="FFAA3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</TotalTime>
  <Words>1184</Words>
  <Application>Microsoft Office PowerPoint</Application>
  <PresentationFormat>On-screen Show (16:9)</PresentationFormat>
  <Paragraphs>127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Zonta District 3 Areas 1 and 2</vt:lpstr>
      <vt:lpstr>What is Beijing +25</vt:lpstr>
      <vt:lpstr> Beijing +25</vt:lpstr>
      <vt:lpstr>Global Civil Society Lead Initiatives: Beijing +25</vt:lpstr>
      <vt:lpstr>What is Beijing + 25 / Generation Equality?</vt:lpstr>
      <vt:lpstr>PowerPoint Presentation</vt:lpstr>
      <vt:lpstr>Advisory Group &amp; Working Group</vt:lpstr>
      <vt:lpstr>Civil Society’s Vision for Beijing+25/Generation Equality</vt:lpstr>
      <vt:lpstr>Thematic Working Groups</vt:lpstr>
      <vt:lpstr>Objectives for Beijing+25/Generation Equality</vt:lpstr>
      <vt:lpstr>Building Alliances &amp; Linking Across Silos</vt:lpstr>
      <vt:lpstr>Roadmap / Timeline</vt:lpstr>
      <vt:lpstr>Roadmap / Timeline cont’d</vt:lpstr>
      <vt:lpstr>For more information...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Civil Society Lead Initiatives: Beijing +25</dc:title>
  <dc:creator>Pamela Morgan</dc:creator>
  <cp:lastModifiedBy>Stephen Gallos</cp:lastModifiedBy>
  <cp:revision>18</cp:revision>
  <dcterms:created xsi:type="dcterms:W3CDTF">2019-09-28T02:13:42Z</dcterms:created>
  <dcterms:modified xsi:type="dcterms:W3CDTF">2020-01-07T19:52:51Z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  <property fmtid="{D5CDD505-2E9C-101B-9397-08002B2CF9AE}" pid="3" name="LastSaved">
    <vt:filetime>2019-09-28T00:00:00Z</vt:filetime>
  </property>
</Properties>
</file>